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3"/>
  </p:notesMasterIdLst>
  <p:sldIdLst>
    <p:sldId id="258" r:id="rId5"/>
    <p:sldId id="277" r:id="rId6"/>
    <p:sldId id="262" r:id="rId7"/>
    <p:sldId id="278" r:id="rId8"/>
    <p:sldId id="265" r:id="rId9"/>
    <p:sldId id="261" r:id="rId10"/>
    <p:sldId id="286" r:id="rId11"/>
    <p:sldId id="282" r:id="rId12"/>
    <p:sldId id="267" r:id="rId13"/>
    <p:sldId id="283" r:id="rId14"/>
    <p:sldId id="269" r:id="rId15"/>
    <p:sldId id="270" r:id="rId16"/>
    <p:sldId id="271" r:id="rId17"/>
    <p:sldId id="273" r:id="rId18"/>
    <p:sldId id="284" r:id="rId19"/>
    <p:sldId id="285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BA6"/>
    <a:srgbClr val="333333"/>
    <a:srgbClr val="009CA8"/>
    <a:srgbClr val="704DDE"/>
    <a:srgbClr val="FF9D00"/>
    <a:srgbClr val="05C7F2"/>
    <a:srgbClr val="05E891"/>
    <a:srgbClr val="F21F56"/>
    <a:srgbClr val="F5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EA1CF-A0B3-454A-8169-533EE94FE9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A998EB3-3682-441C-BEDA-714F2FAC55CA}">
      <dgm:prSet phldrT="[Text]" custT="1"/>
      <dgm:spPr>
        <a:solidFill>
          <a:srgbClr val="009CA8"/>
        </a:solidFill>
      </dgm:spPr>
      <dgm:t>
        <a:bodyPr/>
        <a:lstStyle/>
        <a:p>
          <a:r>
            <a:rPr lang="ka-GE" sz="2000" dirty="0" smtClean="0">
              <a:latin typeface="Calibri" panose="020F0502020204030204" pitchFamily="34" charset="0"/>
              <a:cs typeface="Calibri" panose="020F0502020204030204" pitchFamily="34" charset="0"/>
            </a:rPr>
            <a:t>ფინანსური მიზნების დასახვა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E0926B-15A6-43E7-A92C-3A4E9FE5898C}" type="parTrans" cxnId="{8FCE5976-E7EE-4F23-AC4B-A96A7E985505}">
      <dgm:prSet/>
      <dgm:spPr/>
      <dgm:t>
        <a:bodyPr/>
        <a:lstStyle/>
        <a:p>
          <a:endParaRPr lang="en-US"/>
        </a:p>
      </dgm:t>
    </dgm:pt>
    <dgm:pt modelId="{80B3AE53-ACAA-4E70-8F9A-D5B136DCCA96}" type="sibTrans" cxnId="{8FCE5976-E7EE-4F23-AC4B-A96A7E985505}">
      <dgm:prSet/>
      <dgm:spPr/>
      <dgm:t>
        <a:bodyPr/>
        <a:lstStyle/>
        <a:p>
          <a:endParaRPr lang="en-US"/>
        </a:p>
      </dgm:t>
    </dgm:pt>
    <dgm:pt modelId="{16E07964-22AE-43D4-A513-391BFCFEE5B3}">
      <dgm:prSet phldrT="[Text]" custT="1"/>
      <dgm:spPr>
        <a:solidFill>
          <a:srgbClr val="009CA8"/>
        </a:solidFill>
      </dgm:spPr>
      <dgm:t>
        <a:bodyPr/>
        <a:lstStyle/>
        <a:p>
          <a:r>
            <a:rPr lang="ka-GE" sz="2000" dirty="0" smtClean="0">
              <a:latin typeface="Calibri" panose="020F0502020204030204" pitchFamily="34" charset="0"/>
              <a:cs typeface="Calibri" panose="020F0502020204030204" pitchFamily="34" charset="0"/>
            </a:rPr>
            <a:t>ფულის განაწილება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129A7-210C-4ECD-95C9-8BCC88621E3F}" type="parTrans" cxnId="{FB3E2D23-48D5-4DFC-BA88-6DFDE108C58F}">
      <dgm:prSet/>
      <dgm:spPr/>
      <dgm:t>
        <a:bodyPr/>
        <a:lstStyle/>
        <a:p>
          <a:endParaRPr lang="en-US"/>
        </a:p>
      </dgm:t>
    </dgm:pt>
    <dgm:pt modelId="{29C9794A-66D0-4608-AF60-760EDC897894}" type="sibTrans" cxnId="{FB3E2D23-48D5-4DFC-BA88-6DFDE108C58F}">
      <dgm:prSet/>
      <dgm:spPr/>
      <dgm:t>
        <a:bodyPr/>
        <a:lstStyle/>
        <a:p>
          <a:endParaRPr lang="en-US"/>
        </a:p>
      </dgm:t>
    </dgm:pt>
    <dgm:pt modelId="{762116F8-FC6A-48CD-B0F5-649E564FDD0E}">
      <dgm:prSet phldrT="[Text]" custT="1"/>
      <dgm:spPr>
        <a:solidFill>
          <a:srgbClr val="009CA8"/>
        </a:solidFill>
      </dgm:spPr>
      <dgm:t>
        <a:bodyPr/>
        <a:lstStyle/>
        <a:p>
          <a:r>
            <a:rPr lang="ka-GE" sz="2000" dirty="0" smtClean="0">
              <a:latin typeface="Calibri" panose="020F0502020204030204" pitchFamily="34" charset="0"/>
              <a:cs typeface="Calibri" panose="020F0502020204030204" pitchFamily="34" charset="0"/>
            </a:rPr>
            <a:t>დაზოგვა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E81A8D-E1BA-47AA-AB5A-5A33B12DE75B}" type="parTrans" cxnId="{8A1E50B3-1C8D-4546-9972-A492E147B186}">
      <dgm:prSet/>
      <dgm:spPr/>
      <dgm:t>
        <a:bodyPr/>
        <a:lstStyle/>
        <a:p>
          <a:endParaRPr lang="en-US"/>
        </a:p>
      </dgm:t>
    </dgm:pt>
    <dgm:pt modelId="{E432A1BB-F1AC-4084-8E5D-8588C540032C}" type="sibTrans" cxnId="{8A1E50B3-1C8D-4546-9972-A492E147B186}">
      <dgm:prSet/>
      <dgm:spPr/>
      <dgm:t>
        <a:bodyPr/>
        <a:lstStyle/>
        <a:p>
          <a:endParaRPr lang="en-US"/>
        </a:p>
      </dgm:t>
    </dgm:pt>
    <dgm:pt modelId="{CAE61E94-C68F-43DB-8E98-6DDE2A82CBF4}">
      <dgm:prSet custT="1"/>
      <dgm:spPr>
        <a:solidFill>
          <a:srgbClr val="009CA8"/>
        </a:solidFill>
      </dgm:spPr>
      <dgm:t>
        <a:bodyPr/>
        <a:lstStyle/>
        <a:p>
          <a:r>
            <a:rPr lang="ka-GE" sz="2000" dirty="0" smtClean="0">
              <a:latin typeface="Calibri" panose="020F0502020204030204" pitchFamily="34" charset="0"/>
              <a:cs typeface="Calibri" panose="020F0502020204030204" pitchFamily="34" charset="0"/>
            </a:rPr>
            <a:t>ბანკთან ურთიერთობა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EAE822-D49B-45C7-AA19-4B151C9FB256}" type="parTrans" cxnId="{35673EF5-33E3-4929-8397-3EAF2F782097}">
      <dgm:prSet/>
      <dgm:spPr/>
      <dgm:t>
        <a:bodyPr/>
        <a:lstStyle/>
        <a:p>
          <a:endParaRPr lang="en-US"/>
        </a:p>
      </dgm:t>
    </dgm:pt>
    <dgm:pt modelId="{D2229FE0-484D-449D-A3D0-8AD300A0AE77}" type="sibTrans" cxnId="{35673EF5-33E3-4929-8397-3EAF2F782097}">
      <dgm:prSet/>
      <dgm:spPr/>
      <dgm:t>
        <a:bodyPr/>
        <a:lstStyle/>
        <a:p>
          <a:endParaRPr lang="en-US"/>
        </a:p>
      </dgm:t>
    </dgm:pt>
    <dgm:pt modelId="{A10F360E-44CD-4139-8B2C-B0D54CA56FF7}">
      <dgm:prSet custT="1"/>
      <dgm:spPr>
        <a:solidFill>
          <a:srgbClr val="009CA8"/>
        </a:solidFill>
      </dgm:spPr>
      <dgm:t>
        <a:bodyPr/>
        <a:lstStyle/>
        <a:p>
          <a:r>
            <a:rPr lang="ka-GE" sz="2000" dirty="0" smtClean="0">
              <a:latin typeface="Calibri" panose="020F0502020204030204" pitchFamily="34" charset="0"/>
              <a:cs typeface="Calibri" panose="020F0502020204030204" pitchFamily="34" charset="0"/>
            </a:rPr>
            <a:t>ყალბი ფულის ამოცნობა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CEC290-C23B-4638-A3B8-70ED08114B71}" type="parTrans" cxnId="{14CE753E-0D7D-47B9-86B2-ED9A8CB646F5}">
      <dgm:prSet/>
      <dgm:spPr/>
      <dgm:t>
        <a:bodyPr/>
        <a:lstStyle/>
        <a:p>
          <a:endParaRPr lang="en-US"/>
        </a:p>
      </dgm:t>
    </dgm:pt>
    <dgm:pt modelId="{069C0390-7840-4EB2-AB37-7C0417912E11}" type="sibTrans" cxnId="{14CE753E-0D7D-47B9-86B2-ED9A8CB646F5}">
      <dgm:prSet/>
      <dgm:spPr/>
      <dgm:t>
        <a:bodyPr/>
        <a:lstStyle/>
        <a:p>
          <a:endParaRPr lang="en-US"/>
        </a:p>
      </dgm:t>
    </dgm:pt>
    <dgm:pt modelId="{5BBC1415-974A-4710-8E4D-71895FEB2B8B}" type="pres">
      <dgm:prSet presAssocID="{AD3EA1CF-A0B3-454A-8169-533EE94FE93C}" presName="Name0" presStyleCnt="0">
        <dgm:presLayoutVars>
          <dgm:dir/>
          <dgm:animLvl val="lvl"/>
          <dgm:resizeHandles val="exact"/>
        </dgm:presLayoutVars>
      </dgm:prSet>
      <dgm:spPr/>
    </dgm:pt>
    <dgm:pt modelId="{3BC9096A-DFD3-48EB-AF61-2EAEF39DF87D}" type="pres">
      <dgm:prSet presAssocID="{3A998EB3-3682-441C-BEDA-714F2FAC55C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D3BDD-98EC-4D1F-B55D-7CAA27E3F21B}" type="pres">
      <dgm:prSet presAssocID="{80B3AE53-ACAA-4E70-8F9A-D5B136DCCA96}" presName="parTxOnlySpace" presStyleCnt="0"/>
      <dgm:spPr/>
    </dgm:pt>
    <dgm:pt modelId="{7938C005-CFF3-4E02-998D-248F586E16F8}" type="pres">
      <dgm:prSet presAssocID="{16E07964-22AE-43D4-A513-391BFCFEE5B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2F771-ED94-4E41-9A1D-DE5254BAB093}" type="pres">
      <dgm:prSet presAssocID="{29C9794A-66D0-4608-AF60-760EDC897894}" presName="parTxOnlySpace" presStyleCnt="0"/>
      <dgm:spPr/>
    </dgm:pt>
    <dgm:pt modelId="{8D3F079C-4998-4861-984A-EBDA4DD4C9DB}" type="pres">
      <dgm:prSet presAssocID="{762116F8-FC6A-48CD-B0F5-649E564FDD0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E4AC4-D562-437B-9A65-C97A5D7353A4}" type="pres">
      <dgm:prSet presAssocID="{E432A1BB-F1AC-4084-8E5D-8588C540032C}" presName="parTxOnlySpace" presStyleCnt="0"/>
      <dgm:spPr/>
    </dgm:pt>
    <dgm:pt modelId="{704096EC-EEA1-4D26-BA4A-4398F80DF004}" type="pres">
      <dgm:prSet presAssocID="{A10F360E-44CD-4139-8B2C-B0D54CA56FF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78082-0DDB-4FE8-AF4E-BC825AD68496}" type="pres">
      <dgm:prSet presAssocID="{069C0390-7840-4EB2-AB37-7C0417912E11}" presName="parTxOnlySpace" presStyleCnt="0"/>
      <dgm:spPr/>
    </dgm:pt>
    <dgm:pt modelId="{0B7EBB57-5D08-4689-8BE3-0EB83AA9F092}" type="pres">
      <dgm:prSet presAssocID="{CAE61E94-C68F-43DB-8E98-6DDE2A82CBF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E5976-E7EE-4F23-AC4B-A96A7E985505}" srcId="{AD3EA1CF-A0B3-454A-8169-533EE94FE93C}" destId="{3A998EB3-3682-441C-BEDA-714F2FAC55CA}" srcOrd="0" destOrd="0" parTransId="{F0E0926B-15A6-43E7-A92C-3A4E9FE5898C}" sibTransId="{80B3AE53-ACAA-4E70-8F9A-D5B136DCCA96}"/>
    <dgm:cxn modelId="{1928542C-5FF2-40C0-822C-988F4ABD05EF}" type="presOf" srcId="{3A998EB3-3682-441C-BEDA-714F2FAC55CA}" destId="{3BC9096A-DFD3-48EB-AF61-2EAEF39DF87D}" srcOrd="0" destOrd="0" presId="urn:microsoft.com/office/officeart/2005/8/layout/chevron1"/>
    <dgm:cxn modelId="{6BF96F8C-9E81-41A0-A55C-DFC3054CDB58}" type="presOf" srcId="{A10F360E-44CD-4139-8B2C-B0D54CA56FF7}" destId="{704096EC-EEA1-4D26-BA4A-4398F80DF004}" srcOrd="0" destOrd="0" presId="urn:microsoft.com/office/officeart/2005/8/layout/chevron1"/>
    <dgm:cxn modelId="{F0BAC11F-36CD-49D6-AFCF-8A9410843040}" type="presOf" srcId="{CAE61E94-C68F-43DB-8E98-6DDE2A82CBF4}" destId="{0B7EBB57-5D08-4689-8BE3-0EB83AA9F092}" srcOrd="0" destOrd="0" presId="urn:microsoft.com/office/officeart/2005/8/layout/chevron1"/>
    <dgm:cxn modelId="{14CE753E-0D7D-47B9-86B2-ED9A8CB646F5}" srcId="{AD3EA1CF-A0B3-454A-8169-533EE94FE93C}" destId="{A10F360E-44CD-4139-8B2C-B0D54CA56FF7}" srcOrd="3" destOrd="0" parTransId="{B8CEC290-C23B-4638-A3B8-70ED08114B71}" sibTransId="{069C0390-7840-4EB2-AB37-7C0417912E11}"/>
    <dgm:cxn modelId="{35673EF5-33E3-4929-8397-3EAF2F782097}" srcId="{AD3EA1CF-A0B3-454A-8169-533EE94FE93C}" destId="{CAE61E94-C68F-43DB-8E98-6DDE2A82CBF4}" srcOrd="4" destOrd="0" parTransId="{ACEAE822-D49B-45C7-AA19-4B151C9FB256}" sibTransId="{D2229FE0-484D-449D-A3D0-8AD300A0AE77}"/>
    <dgm:cxn modelId="{8A1E50B3-1C8D-4546-9972-A492E147B186}" srcId="{AD3EA1CF-A0B3-454A-8169-533EE94FE93C}" destId="{762116F8-FC6A-48CD-B0F5-649E564FDD0E}" srcOrd="2" destOrd="0" parTransId="{13E81A8D-E1BA-47AA-AB5A-5A33B12DE75B}" sibTransId="{E432A1BB-F1AC-4084-8E5D-8588C540032C}"/>
    <dgm:cxn modelId="{B5682D4D-E4A3-415A-B70E-E3E70AD39D8E}" type="presOf" srcId="{762116F8-FC6A-48CD-B0F5-649E564FDD0E}" destId="{8D3F079C-4998-4861-984A-EBDA4DD4C9DB}" srcOrd="0" destOrd="0" presId="urn:microsoft.com/office/officeart/2005/8/layout/chevron1"/>
    <dgm:cxn modelId="{FB3E2D23-48D5-4DFC-BA88-6DFDE108C58F}" srcId="{AD3EA1CF-A0B3-454A-8169-533EE94FE93C}" destId="{16E07964-22AE-43D4-A513-391BFCFEE5B3}" srcOrd="1" destOrd="0" parTransId="{AB6129A7-210C-4ECD-95C9-8BCC88621E3F}" sibTransId="{29C9794A-66D0-4608-AF60-760EDC897894}"/>
    <dgm:cxn modelId="{AB117E7D-87E3-4800-B6F6-179A630362E4}" type="presOf" srcId="{AD3EA1CF-A0B3-454A-8169-533EE94FE93C}" destId="{5BBC1415-974A-4710-8E4D-71895FEB2B8B}" srcOrd="0" destOrd="0" presId="urn:microsoft.com/office/officeart/2005/8/layout/chevron1"/>
    <dgm:cxn modelId="{9F3561B0-2A84-41B8-9307-1BBB76F69868}" type="presOf" srcId="{16E07964-22AE-43D4-A513-391BFCFEE5B3}" destId="{7938C005-CFF3-4E02-998D-248F586E16F8}" srcOrd="0" destOrd="0" presId="urn:microsoft.com/office/officeart/2005/8/layout/chevron1"/>
    <dgm:cxn modelId="{3C636DEF-8375-4CFF-9979-6BE7774B6085}" type="presParOf" srcId="{5BBC1415-974A-4710-8E4D-71895FEB2B8B}" destId="{3BC9096A-DFD3-48EB-AF61-2EAEF39DF87D}" srcOrd="0" destOrd="0" presId="urn:microsoft.com/office/officeart/2005/8/layout/chevron1"/>
    <dgm:cxn modelId="{E96136B3-4F9D-4A93-9E89-F6F404D88870}" type="presParOf" srcId="{5BBC1415-974A-4710-8E4D-71895FEB2B8B}" destId="{DE8D3BDD-98EC-4D1F-B55D-7CAA27E3F21B}" srcOrd="1" destOrd="0" presId="urn:microsoft.com/office/officeart/2005/8/layout/chevron1"/>
    <dgm:cxn modelId="{C6B14A54-D469-4B7C-A80E-9DF9D3566D99}" type="presParOf" srcId="{5BBC1415-974A-4710-8E4D-71895FEB2B8B}" destId="{7938C005-CFF3-4E02-998D-248F586E16F8}" srcOrd="2" destOrd="0" presId="urn:microsoft.com/office/officeart/2005/8/layout/chevron1"/>
    <dgm:cxn modelId="{26A2B587-0E34-4530-BF1E-E0C7F0753CDD}" type="presParOf" srcId="{5BBC1415-974A-4710-8E4D-71895FEB2B8B}" destId="{87D2F771-ED94-4E41-9A1D-DE5254BAB093}" srcOrd="3" destOrd="0" presId="urn:microsoft.com/office/officeart/2005/8/layout/chevron1"/>
    <dgm:cxn modelId="{0A0CF7AF-BD6F-4D9B-9B76-8E9BCD95C026}" type="presParOf" srcId="{5BBC1415-974A-4710-8E4D-71895FEB2B8B}" destId="{8D3F079C-4998-4861-984A-EBDA4DD4C9DB}" srcOrd="4" destOrd="0" presId="urn:microsoft.com/office/officeart/2005/8/layout/chevron1"/>
    <dgm:cxn modelId="{3D9D066B-D674-4E9B-9A0C-42C9BA65755F}" type="presParOf" srcId="{5BBC1415-974A-4710-8E4D-71895FEB2B8B}" destId="{DCAE4AC4-D562-437B-9A65-C97A5D7353A4}" srcOrd="5" destOrd="0" presId="urn:microsoft.com/office/officeart/2005/8/layout/chevron1"/>
    <dgm:cxn modelId="{C3FD61C2-9C77-47D5-9A29-248EDCCB8F71}" type="presParOf" srcId="{5BBC1415-974A-4710-8E4D-71895FEB2B8B}" destId="{704096EC-EEA1-4D26-BA4A-4398F80DF004}" srcOrd="6" destOrd="0" presId="urn:microsoft.com/office/officeart/2005/8/layout/chevron1"/>
    <dgm:cxn modelId="{A8684275-C92F-4068-B8B2-3C03C31AE585}" type="presParOf" srcId="{5BBC1415-974A-4710-8E4D-71895FEB2B8B}" destId="{A0178082-0DDB-4FE8-AF4E-BC825AD68496}" srcOrd="7" destOrd="0" presId="urn:microsoft.com/office/officeart/2005/8/layout/chevron1"/>
    <dgm:cxn modelId="{F509CAE2-7FDD-4BB7-9CF0-63D9864F0F70}" type="presParOf" srcId="{5BBC1415-974A-4710-8E4D-71895FEB2B8B}" destId="{0B7EBB57-5D08-4689-8BE3-0EB83AA9F092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096A-DFD3-48EB-AF61-2EAEF39DF87D}">
      <dsp:nvSpPr>
        <dsp:cNvPr id="0" name=""/>
        <dsp:cNvSpPr/>
      </dsp:nvSpPr>
      <dsp:spPr>
        <a:xfrm>
          <a:off x="2813" y="279694"/>
          <a:ext cx="2504160" cy="1001664"/>
        </a:xfrm>
        <a:prstGeom prst="chevron">
          <a:avLst/>
        </a:prstGeom>
        <a:solidFill>
          <a:srgbClr val="009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ფინანსური მიზნების დასახვა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3645" y="279694"/>
        <a:ext cx="1502496" cy="1001664"/>
      </dsp:txXfrm>
    </dsp:sp>
    <dsp:sp modelId="{7938C005-CFF3-4E02-998D-248F586E16F8}">
      <dsp:nvSpPr>
        <dsp:cNvPr id="0" name=""/>
        <dsp:cNvSpPr/>
      </dsp:nvSpPr>
      <dsp:spPr>
        <a:xfrm>
          <a:off x="2256558" y="279694"/>
          <a:ext cx="2504160" cy="1001664"/>
        </a:xfrm>
        <a:prstGeom prst="chevron">
          <a:avLst/>
        </a:prstGeom>
        <a:solidFill>
          <a:srgbClr val="009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ფულის განაწილება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57390" y="279694"/>
        <a:ext cx="1502496" cy="1001664"/>
      </dsp:txXfrm>
    </dsp:sp>
    <dsp:sp modelId="{8D3F079C-4998-4861-984A-EBDA4DD4C9DB}">
      <dsp:nvSpPr>
        <dsp:cNvPr id="0" name=""/>
        <dsp:cNvSpPr/>
      </dsp:nvSpPr>
      <dsp:spPr>
        <a:xfrm>
          <a:off x="4510302" y="279694"/>
          <a:ext cx="2504160" cy="1001664"/>
        </a:xfrm>
        <a:prstGeom prst="chevron">
          <a:avLst/>
        </a:prstGeom>
        <a:solidFill>
          <a:srgbClr val="009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დაზოგვა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11134" y="279694"/>
        <a:ext cx="1502496" cy="1001664"/>
      </dsp:txXfrm>
    </dsp:sp>
    <dsp:sp modelId="{704096EC-EEA1-4D26-BA4A-4398F80DF004}">
      <dsp:nvSpPr>
        <dsp:cNvPr id="0" name=""/>
        <dsp:cNvSpPr/>
      </dsp:nvSpPr>
      <dsp:spPr>
        <a:xfrm>
          <a:off x="6764047" y="279694"/>
          <a:ext cx="2504160" cy="1001664"/>
        </a:xfrm>
        <a:prstGeom prst="chevron">
          <a:avLst/>
        </a:prstGeom>
        <a:solidFill>
          <a:srgbClr val="009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ყალბი ფულის ამოცნობა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64879" y="279694"/>
        <a:ext cx="1502496" cy="1001664"/>
      </dsp:txXfrm>
    </dsp:sp>
    <dsp:sp modelId="{0B7EBB57-5D08-4689-8BE3-0EB83AA9F092}">
      <dsp:nvSpPr>
        <dsp:cNvPr id="0" name=""/>
        <dsp:cNvSpPr/>
      </dsp:nvSpPr>
      <dsp:spPr>
        <a:xfrm>
          <a:off x="9017791" y="279694"/>
          <a:ext cx="2504160" cy="1001664"/>
        </a:xfrm>
        <a:prstGeom prst="chevron">
          <a:avLst/>
        </a:prstGeom>
        <a:solidFill>
          <a:srgbClr val="009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ბანკთან ურთიერთობა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18623" y="279694"/>
        <a:ext cx="1502496" cy="100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8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4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6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2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82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4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1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3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hyperlink" Target="https://matsne.gov.ge/ka/document/view/30346?publication=36#!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70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G"/><Relationship Id="rId3" Type="http://schemas.openxmlformats.org/officeDocument/2006/relationships/image" Target="../media/image3.png"/><Relationship Id="rId7" Type="http://schemas.openxmlformats.org/officeDocument/2006/relationships/image" Target="../media/image67.sv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33.png"/><Relationship Id="rId28" Type="http://schemas.openxmlformats.org/officeDocument/2006/relationships/image" Target="../media/image222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102.svg"/><Relationship Id="rId1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diagramData" Target="../diagrams/data1.xml"/><Relationship Id="rId19" Type="http://schemas.microsoft.com/office/2007/relationships/diagramDrawing" Target="../diagrams/drawing1.xml"/><Relationship Id="rId4" Type="http://schemas.openxmlformats.org/officeDocument/2006/relationships/image" Target="../media/image4.png"/><Relationship Id="rId14" Type="http://schemas.openxmlformats.org/officeDocument/2006/relationships/image" Target="../media/image13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28" Type="http://schemas.openxmlformats.org/officeDocument/2006/relationships/image" Target="../media/image8.png"/><Relationship Id="rId4" Type="http://schemas.openxmlformats.org/officeDocument/2006/relationships/image" Target="../media/image4.png"/><Relationship Id="rId27" Type="http://schemas.openxmlformats.org/officeDocument/2006/relationships/image" Target="../media/image481.svg"/><Relationship Id="rId14" Type="http://schemas.openxmlformats.org/officeDocument/2006/relationships/image" Target="../media/image132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svg"/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26" Type="http://schemas.openxmlformats.org/officeDocument/2006/relationships/image" Target="../media/image24.sv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28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4.png"/><Relationship Id="rId27" Type="http://schemas.openxmlformats.org/officeDocument/2006/relationships/image" Target="../media/image481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9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26" Type="http://schemas.openxmlformats.org/officeDocument/2006/relationships/image" Target="../media/image24.sv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Lp3SQ-VUk5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3" y="1528576"/>
            <a:ext cx="11428571" cy="45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3595" y="367483"/>
            <a:ext cx="764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დაზოგვის მსოფლიო დღე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80" y="1622667"/>
            <a:ext cx="3514381" cy="4606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09" y="1585540"/>
            <a:ext cx="3688930" cy="4630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0" descr="Coins">
            <a:extLst>
              <a:ext uri="{FF2B5EF4-FFF2-40B4-BE49-F238E27FC236}">
                <a16:creationId xmlns:a16="http://schemas.microsoft.com/office/drawing/2014/main" id="{19C52208-5261-6D38-5761-23C0C1A1DA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0697" y="372644"/>
            <a:ext cx="914400" cy="914400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სად შევინახოთ ჩვენი დანაზოგი?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BD5A0FAD-E871-4E30-A64D-0EBC603B0C91}"/>
              </a:ext>
            </a:extLst>
          </p:cNvPr>
          <p:cNvSpPr/>
          <p:nvPr/>
        </p:nvSpPr>
        <p:spPr>
          <a:xfrm>
            <a:off x="2099720" y="1463056"/>
            <a:ext cx="2370753" cy="697980"/>
          </a:xfrm>
          <a:custGeom>
            <a:avLst/>
            <a:gdLst>
              <a:gd name="connsiteX0" fmla="*/ 799733 w 2744013"/>
              <a:gd name="connsiteY0" fmla="*/ 63609 h 1283900"/>
              <a:gd name="connsiteX1" fmla="*/ 82281 w 2744013"/>
              <a:gd name="connsiteY1" fmla="*/ 316827 h 1283900"/>
              <a:gd name="connsiteX2" fmla="*/ 138551 w 2744013"/>
              <a:gd name="connsiteY2" fmla="*/ 1174956 h 1283900"/>
              <a:gd name="connsiteX3" fmla="*/ 1179561 w 2744013"/>
              <a:gd name="connsiteY3" fmla="*/ 1273430 h 1283900"/>
              <a:gd name="connsiteX4" fmla="*/ 2361247 w 2744013"/>
              <a:gd name="connsiteY4" fmla="*/ 1189024 h 1283900"/>
              <a:gd name="connsiteX5" fmla="*/ 2741074 w 2744013"/>
              <a:gd name="connsiteY5" fmla="*/ 654452 h 1283900"/>
              <a:gd name="connsiteX6" fmla="*/ 2206502 w 2744013"/>
              <a:gd name="connsiteY6" fmla="*/ 49541 h 1283900"/>
              <a:gd name="connsiteX7" fmla="*/ 799733 w 2744013"/>
              <a:gd name="connsiteY7" fmla="*/ 63609 h 128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013" h="1283900">
                <a:moveTo>
                  <a:pt x="799733" y="63609"/>
                </a:moveTo>
                <a:cubicBezTo>
                  <a:pt x="445696" y="108157"/>
                  <a:pt x="192478" y="131603"/>
                  <a:pt x="82281" y="316827"/>
                </a:cubicBezTo>
                <a:cubicBezTo>
                  <a:pt x="-27916" y="502051"/>
                  <a:pt x="-44329" y="1015522"/>
                  <a:pt x="138551" y="1174956"/>
                </a:cubicBezTo>
                <a:cubicBezTo>
                  <a:pt x="321431" y="1334390"/>
                  <a:pt x="809112" y="1271085"/>
                  <a:pt x="1179561" y="1273430"/>
                </a:cubicBezTo>
                <a:cubicBezTo>
                  <a:pt x="1550010" y="1275775"/>
                  <a:pt x="2100995" y="1292187"/>
                  <a:pt x="2361247" y="1189024"/>
                </a:cubicBezTo>
                <a:cubicBezTo>
                  <a:pt x="2621499" y="1085861"/>
                  <a:pt x="2766865" y="844366"/>
                  <a:pt x="2741074" y="654452"/>
                </a:cubicBezTo>
                <a:cubicBezTo>
                  <a:pt x="2715283" y="464538"/>
                  <a:pt x="2532404" y="145670"/>
                  <a:pt x="2206502" y="49541"/>
                </a:cubicBezTo>
                <a:cubicBezTo>
                  <a:pt x="1880601" y="-46588"/>
                  <a:pt x="1153770" y="19061"/>
                  <a:pt x="799733" y="63609"/>
                </a:cubicBezTo>
                <a:close/>
              </a:path>
            </a:pathLst>
          </a:cu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ყულაბა</a:t>
            </a:r>
            <a:endParaRPr lang="en-US" sz="24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: Shape 8">
            <a:extLst>
              <a:ext uri="{FF2B5EF4-FFF2-40B4-BE49-F238E27FC236}">
                <a16:creationId xmlns:a16="http://schemas.microsoft.com/office/drawing/2014/main" id="{C804DBCB-219E-48C4-B407-D8A72A54B3D1}"/>
              </a:ext>
            </a:extLst>
          </p:cNvPr>
          <p:cNvSpPr/>
          <p:nvPr/>
        </p:nvSpPr>
        <p:spPr>
          <a:xfrm>
            <a:off x="7735861" y="1496332"/>
            <a:ext cx="2370753" cy="667142"/>
          </a:xfrm>
          <a:custGeom>
            <a:avLst/>
            <a:gdLst>
              <a:gd name="connsiteX0" fmla="*/ 214730 w 2238071"/>
              <a:gd name="connsiteY0" fmla="*/ 40223 h 851684"/>
              <a:gd name="connsiteX1" fmla="*/ 42452 w 2238071"/>
              <a:gd name="connsiteY1" fmla="*/ 225754 h 851684"/>
              <a:gd name="connsiteX2" fmla="*/ 29200 w 2238071"/>
              <a:gd name="connsiteY2" fmla="*/ 610067 h 851684"/>
              <a:gd name="connsiteX3" fmla="*/ 387008 w 2238071"/>
              <a:gd name="connsiteY3" fmla="*/ 822101 h 851684"/>
              <a:gd name="connsiteX4" fmla="*/ 1142382 w 2238071"/>
              <a:gd name="connsiteY4" fmla="*/ 848606 h 851684"/>
              <a:gd name="connsiteX5" fmla="*/ 2003774 w 2238071"/>
              <a:gd name="connsiteY5" fmla="*/ 808849 h 851684"/>
              <a:gd name="connsiteX6" fmla="*/ 2215808 w 2238071"/>
              <a:gd name="connsiteY6" fmla="*/ 557058 h 851684"/>
              <a:gd name="connsiteX7" fmla="*/ 2162800 w 2238071"/>
              <a:gd name="connsiteY7" fmla="*/ 132988 h 851684"/>
              <a:gd name="connsiteX8" fmla="*/ 1606208 w 2238071"/>
              <a:gd name="connsiteY8" fmla="*/ 53475 h 851684"/>
              <a:gd name="connsiteX9" fmla="*/ 731565 w 2238071"/>
              <a:gd name="connsiteY9" fmla="*/ 467 h 851684"/>
              <a:gd name="connsiteX10" fmla="*/ 214730 w 2238071"/>
              <a:gd name="connsiteY10" fmla="*/ 40223 h 85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071" h="851684">
                <a:moveTo>
                  <a:pt x="214730" y="40223"/>
                </a:moveTo>
                <a:cubicBezTo>
                  <a:pt x="99878" y="77771"/>
                  <a:pt x="73374" y="130780"/>
                  <a:pt x="42452" y="225754"/>
                </a:cubicBezTo>
                <a:cubicBezTo>
                  <a:pt x="11530" y="320728"/>
                  <a:pt x="-28226" y="510676"/>
                  <a:pt x="29200" y="610067"/>
                </a:cubicBezTo>
                <a:cubicBezTo>
                  <a:pt x="86626" y="709458"/>
                  <a:pt x="201478" y="782344"/>
                  <a:pt x="387008" y="822101"/>
                </a:cubicBezTo>
                <a:cubicBezTo>
                  <a:pt x="572538" y="861858"/>
                  <a:pt x="872921" y="850815"/>
                  <a:pt x="1142382" y="848606"/>
                </a:cubicBezTo>
                <a:cubicBezTo>
                  <a:pt x="1411843" y="846397"/>
                  <a:pt x="1824870" y="857440"/>
                  <a:pt x="2003774" y="808849"/>
                </a:cubicBezTo>
                <a:cubicBezTo>
                  <a:pt x="2182678" y="760258"/>
                  <a:pt x="2189304" y="669701"/>
                  <a:pt x="2215808" y="557058"/>
                </a:cubicBezTo>
                <a:cubicBezTo>
                  <a:pt x="2242312" y="444415"/>
                  <a:pt x="2264400" y="216919"/>
                  <a:pt x="2162800" y="132988"/>
                </a:cubicBezTo>
                <a:cubicBezTo>
                  <a:pt x="2061200" y="49058"/>
                  <a:pt x="1844747" y="75562"/>
                  <a:pt x="1606208" y="53475"/>
                </a:cubicBezTo>
                <a:cubicBezTo>
                  <a:pt x="1367669" y="31388"/>
                  <a:pt x="956852" y="2676"/>
                  <a:pt x="731565" y="467"/>
                </a:cubicBezTo>
                <a:cubicBezTo>
                  <a:pt x="506278" y="-1742"/>
                  <a:pt x="329582" y="2675"/>
                  <a:pt x="214730" y="40223"/>
                </a:cubicBezTo>
                <a:close/>
              </a:path>
            </a:pathLst>
          </a:cu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</a:t>
            </a:r>
            <a:endParaRPr lang="en-US" sz="24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Freeform: Shape 9">
            <a:extLst>
              <a:ext uri="{FF2B5EF4-FFF2-40B4-BE49-F238E27FC236}">
                <a16:creationId xmlns:a16="http://schemas.microsoft.com/office/drawing/2014/main" id="{CF791D59-E1B5-4274-82A2-E39DAA37A1F2}"/>
              </a:ext>
            </a:extLst>
          </p:cNvPr>
          <p:cNvSpPr/>
          <p:nvPr/>
        </p:nvSpPr>
        <p:spPr>
          <a:xfrm>
            <a:off x="577635" y="2407568"/>
            <a:ext cx="2230405" cy="2581712"/>
          </a:xfrm>
          <a:custGeom>
            <a:avLst/>
            <a:gdLst>
              <a:gd name="connsiteX0" fmla="*/ 288743 w 2265784"/>
              <a:gd name="connsiteY0" fmla="*/ 34026 h 2937042"/>
              <a:gd name="connsiteX1" fmla="*/ 1870801 w 2265784"/>
              <a:gd name="connsiteY1" fmla="*/ 135626 h 2937042"/>
              <a:gd name="connsiteX2" fmla="*/ 1986915 w 2265784"/>
              <a:gd name="connsiteY2" fmla="*/ 658140 h 2937042"/>
              <a:gd name="connsiteX3" fmla="*/ 2001429 w 2265784"/>
              <a:gd name="connsiteY3" fmla="*/ 1064540 h 2937042"/>
              <a:gd name="connsiteX4" fmla="*/ 2262686 w 2265784"/>
              <a:gd name="connsiteY4" fmla="*/ 1587055 h 2937042"/>
              <a:gd name="connsiteX5" fmla="*/ 1943372 w 2265784"/>
              <a:gd name="connsiteY5" fmla="*/ 1964426 h 2937042"/>
              <a:gd name="connsiteX6" fmla="*/ 2204629 w 2265784"/>
              <a:gd name="connsiteY6" fmla="*/ 2385340 h 2937042"/>
              <a:gd name="connsiteX7" fmla="*/ 2088515 w 2265784"/>
              <a:gd name="connsiteY7" fmla="*/ 2893340 h 2937042"/>
              <a:gd name="connsiteX8" fmla="*/ 448401 w 2265784"/>
              <a:gd name="connsiteY8" fmla="*/ 2878826 h 2937042"/>
              <a:gd name="connsiteX9" fmla="*/ 12972 w 2265784"/>
              <a:gd name="connsiteY9" fmla="*/ 2617569 h 2937042"/>
              <a:gd name="connsiteX10" fmla="*/ 114572 w 2265784"/>
              <a:gd name="connsiteY10" fmla="*/ 1964426 h 2937042"/>
              <a:gd name="connsiteX11" fmla="*/ 114572 w 2265784"/>
              <a:gd name="connsiteY11" fmla="*/ 1398369 h 2937042"/>
              <a:gd name="connsiteX12" fmla="*/ 100058 w 2265784"/>
              <a:gd name="connsiteY12" fmla="*/ 629112 h 2937042"/>
              <a:gd name="connsiteX13" fmla="*/ 288743 w 2265784"/>
              <a:gd name="connsiteY13" fmla="*/ 34026 h 29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784" h="2937042">
                <a:moveTo>
                  <a:pt x="288743" y="34026"/>
                </a:moveTo>
                <a:cubicBezTo>
                  <a:pt x="583867" y="-48222"/>
                  <a:pt x="1587772" y="31607"/>
                  <a:pt x="1870801" y="135626"/>
                </a:cubicBezTo>
                <a:cubicBezTo>
                  <a:pt x="2153830" y="239645"/>
                  <a:pt x="1965144" y="503321"/>
                  <a:pt x="1986915" y="658140"/>
                </a:cubicBezTo>
                <a:cubicBezTo>
                  <a:pt x="2008686" y="812959"/>
                  <a:pt x="1955467" y="909721"/>
                  <a:pt x="2001429" y="1064540"/>
                </a:cubicBezTo>
                <a:cubicBezTo>
                  <a:pt x="2047391" y="1219359"/>
                  <a:pt x="2272362" y="1437074"/>
                  <a:pt x="2262686" y="1587055"/>
                </a:cubicBezTo>
                <a:cubicBezTo>
                  <a:pt x="2253010" y="1737036"/>
                  <a:pt x="1953048" y="1831379"/>
                  <a:pt x="1943372" y="1964426"/>
                </a:cubicBezTo>
                <a:cubicBezTo>
                  <a:pt x="1933696" y="2097473"/>
                  <a:pt x="2180439" y="2230521"/>
                  <a:pt x="2204629" y="2385340"/>
                </a:cubicBezTo>
                <a:cubicBezTo>
                  <a:pt x="2228819" y="2540159"/>
                  <a:pt x="2381220" y="2811092"/>
                  <a:pt x="2088515" y="2893340"/>
                </a:cubicBezTo>
                <a:cubicBezTo>
                  <a:pt x="1795810" y="2975588"/>
                  <a:pt x="794325" y="2924788"/>
                  <a:pt x="448401" y="2878826"/>
                </a:cubicBezTo>
                <a:cubicBezTo>
                  <a:pt x="102477" y="2832864"/>
                  <a:pt x="68610" y="2769969"/>
                  <a:pt x="12972" y="2617569"/>
                </a:cubicBezTo>
                <a:cubicBezTo>
                  <a:pt x="-42666" y="2465169"/>
                  <a:pt x="97639" y="2167626"/>
                  <a:pt x="114572" y="1964426"/>
                </a:cubicBezTo>
                <a:cubicBezTo>
                  <a:pt x="131505" y="1761226"/>
                  <a:pt x="116991" y="1620921"/>
                  <a:pt x="114572" y="1398369"/>
                </a:cubicBezTo>
                <a:cubicBezTo>
                  <a:pt x="112153" y="1175817"/>
                  <a:pt x="63772" y="858922"/>
                  <a:pt x="100058" y="629112"/>
                </a:cubicBezTo>
                <a:cubicBezTo>
                  <a:pt x="136344" y="399302"/>
                  <a:pt x="-6381" y="116274"/>
                  <a:pt x="288743" y="3402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05E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მარტივია, 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მოსახერხებელია ბავშვებისთვის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0A411E19-9533-4C78-A3AA-1334F4526F3C}"/>
              </a:ext>
            </a:extLst>
          </p:cNvPr>
          <p:cNvSpPr/>
          <p:nvPr/>
        </p:nvSpPr>
        <p:spPr>
          <a:xfrm>
            <a:off x="3147423" y="3605042"/>
            <a:ext cx="2370753" cy="2581712"/>
          </a:xfrm>
          <a:custGeom>
            <a:avLst/>
            <a:gdLst>
              <a:gd name="connsiteX0" fmla="*/ 882294 w 2648139"/>
              <a:gd name="connsiteY0" fmla="*/ 60366 h 2460337"/>
              <a:gd name="connsiteX1" fmla="*/ 374294 w 2648139"/>
              <a:gd name="connsiteY1" fmla="*/ 16823 h 2460337"/>
              <a:gd name="connsiteX2" fmla="*/ 171094 w 2648139"/>
              <a:gd name="connsiteY2" fmla="*/ 89395 h 2460337"/>
              <a:gd name="connsiteX3" fmla="*/ 185609 w 2648139"/>
              <a:gd name="connsiteY3" fmla="*/ 278080 h 2460337"/>
              <a:gd name="connsiteX4" fmla="*/ 359780 w 2648139"/>
              <a:gd name="connsiteY4" fmla="*/ 553852 h 2460337"/>
              <a:gd name="connsiteX5" fmla="*/ 490409 w 2648139"/>
              <a:gd name="connsiteY5" fmla="*/ 800595 h 2460337"/>
              <a:gd name="connsiteX6" fmla="*/ 475894 w 2648139"/>
              <a:gd name="connsiteY6" fmla="*/ 1032823 h 2460337"/>
              <a:gd name="connsiteX7" fmla="*/ 214637 w 2648139"/>
              <a:gd name="connsiteY7" fmla="*/ 1134423 h 2460337"/>
              <a:gd name="connsiteX8" fmla="*/ 287209 w 2648139"/>
              <a:gd name="connsiteY8" fmla="*/ 1569852 h 2460337"/>
              <a:gd name="connsiteX9" fmla="*/ 287209 w 2648139"/>
              <a:gd name="connsiteY9" fmla="*/ 1831109 h 2460337"/>
              <a:gd name="connsiteX10" fmla="*/ 25951 w 2648139"/>
              <a:gd name="connsiteY10" fmla="*/ 2237509 h 2460337"/>
              <a:gd name="connsiteX11" fmla="*/ 1012923 w 2648139"/>
              <a:gd name="connsiteY11" fmla="*/ 2455223 h 2460337"/>
              <a:gd name="connsiteX12" fmla="*/ 2449837 w 2648139"/>
              <a:gd name="connsiteY12" fmla="*/ 2339109 h 2460337"/>
              <a:gd name="connsiteX13" fmla="*/ 2638523 w 2648139"/>
              <a:gd name="connsiteY13" fmla="*/ 1787566 h 2460337"/>
              <a:gd name="connsiteX14" fmla="*/ 2478866 w 2648139"/>
              <a:gd name="connsiteY14" fmla="*/ 1613395 h 2460337"/>
              <a:gd name="connsiteX15" fmla="*/ 2536923 w 2648139"/>
              <a:gd name="connsiteY15" fmla="*/ 1018309 h 2460337"/>
              <a:gd name="connsiteX16" fmla="*/ 2304694 w 2648139"/>
              <a:gd name="connsiteY16" fmla="*/ 786080 h 2460337"/>
              <a:gd name="connsiteX17" fmla="*/ 2507894 w 2648139"/>
              <a:gd name="connsiteY17" fmla="*/ 524823 h 2460337"/>
              <a:gd name="connsiteX18" fmla="*/ 2551437 w 2648139"/>
              <a:gd name="connsiteY18" fmla="*/ 147452 h 2460337"/>
              <a:gd name="connsiteX19" fmla="*/ 1985380 w 2648139"/>
              <a:gd name="connsiteY19" fmla="*/ 2309 h 2460337"/>
              <a:gd name="connsiteX20" fmla="*/ 1419323 w 2648139"/>
              <a:gd name="connsiteY20" fmla="*/ 60366 h 2460337"/>
              <a:gd name="connsiteX21" fmla="*/ 882294 w 2648139"/>
              <a:gd name="connsiteY21" fmla="*/ 60366 h 24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8139" h="2460337">
                <a:moveTo>
                  <a:pt x="882294" y="60366"/>
                </a:moveTo>
                <a:cubicBezTo>
                  <a:pt x="708123" y="53109"/>
                  <a:pt x="492827" y="11985"/>
                  <a:pt x="374294" y="16823"/>
                </a:cubicBezTo>
                <a:cubicBezTo>
                  <a:pt x="255761" y="21661"/>
                  <a:pt x="202542" y="45852"/>
                  <a:pt x="171094" y="89395"/>
                </a:cubicBezTo>
                <a:cubicBezTo>
                  <a:pt x="139646" y="132938"/>
                  <a:pt x="154161" y="200671"/>
                  <a:pt x="185609" y="278080"/>
                </a:cubicBezTo>
                <a:cubicBezTo>
                  <a:pt x="217057" y="355489"/>
                  <a:pt x="308980" y="466766"/>
                  <a:pt x="359780" y="553852"/>
                </a:cubicBezTo>
                <a:cubicBezTo>
                  <a:pt x="410580" y="640938"/>
                  <a:pt x="471057" y="720767"/>
                  <a:pt x="490409" y="800595"/>
                </a:cubicBezTo>
                <a:cubicBezTo>
                  <a:pt x="509761" y="880424"/>
                  <a:pt x="521856" y="977185"/>
                  <a:pt x="475894" y="1032823"/>
                </a:cubicBezTo>
                <a:cubicBezTo>
                  <a:pt x="429932" y="1088461"/>
                  <a:pt x="246084" y="1044918"/>
                  <a:pt x="214637" y="1134423"/>
                </a:cubicBezTo>
                <a:cubicBezTo>
                  <a:pt x="183190" y="1223928"/>
                  <a:pt x="275114" y="1453738"/>
                  <a:pt x="287209" y="1569852"/>
                </a:cubicBezTo>
                <a:cubicBezTo>
                  <a:pt x="299304" y="1685966"/>
                  <a:pt x="330752" y="1719833"/>
                  <a:pt x="287209" y="1831109"/>
                </a:cubicBezTo>
                <a:cubicBezTo>
                  <a:pt x="243666" y="1942385"/>
                  <a:pt x="-95001" y="2133490"/>
                  <a:pt x="25951" y="2237509"/>
                </a:cubicBezTo>
                <a:cubicBezTo>
                  <a:pt x="146903" y="2341528"/>
                  <a:pt x="608942" y="2438290"/>
                  <a:pt x="1012923" y="2455223"/>
                </a:cubicBezTo>
                <a:cubicBezTo>
                  <a:pt x="1416904" y="2472156"/>
                  <a:pt x="2178904" y="2450385"/>
                  <a:pt x="2449837" y="2339109"/>
                </a:cubicBezTo>
                <a:cubicBezTo>
                  <a:pt x="2720770" y="2227833"/>
                  <a:pt x="2633685" y="1908518"/>
                  <a:pt x="2638523" y="1787566"/>
                </a:cubicBezTo>
                <a:cubicBezTo>
                  <a:pt x="2643361" y="1666614"/>
                  <a:pt x="2495799" y="1741604"/>
                  <a:pt x="2478866" y="1613395"/>
                </a:cubicBezTo>
                <a:cubicBezTo>
                  <a:pt x="2461933" y="1485186"/>
                  <a:pt x="2565952" y="1156195"/>
                  <a:pt x="2536923" y="1018309"/>
                </a:cubicBezTo>
                <a:cubicBezTo>
                  <a:pt x="2507894" y="880423"/>
                  <a:pt x="2309532" y="868328"/>
                  <a:pt x="2304694" y="786080"/>
                </a:cubicBezTo>
                <a:cubicBezTo>
                  <a:pt x="2299856" y="703832"/>
                  <a:pt x="2466770" y="631261"/>
                  <a:pt x="2507894" y="524823"/>
                </a:cubicBezTo>
                <a:cubicBezTo>
                  <a:pt x="2549018" y="418385"/>
                  <a:pt x="2638523" y="234538"/>
                  <a:pt x="2551437" y="147452"/>
                </a:cubicBezTo>
                <a:cubicBezTo>
                  <a:pt x="2464351" y="60366"/>
                  <a:pt x="2174066" y="16823"/>
                  <a:pt x="1985380" y="2309"/>
                </a:cubicBezTo>
                <a:cubicBezTo>
                  <a:pt x="1796694" y="-12205"/>
                  <a:pt x="1603171" y="45852"/>
                  <a:pt x="1419323" y="60366"/>
                </a:cubicBezTo>
                <a:cubicBezTo>
                  <a:pt x="1235475" y="74880"/>
                  <a:pt x="1056465" y="67623"/>
                  <a:pt x="882294" y="6036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შეიძლება დაიკარგოს, ან მოიპარონ;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არაფერი ემატება;</a:t>
            </a:r>
          </a:p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შემოგვეხარჯოს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CF494BA7-72E8-4751-BB38-762AEA3F2108}"/>
              </a:ext>
            </a:extLst>
          </p:cNvPr>
          <p:cNvSpPr/>
          <p:nvPr/>
        </p:nvSpPr>
        <p:spPr>
          <a:xfrm>
            <a:off x="6337736" y="2316537"/>
            <a:ext cx="2230405" cy="2581712"/>
          </a:xfrm>
          <a:custGeom>
            <a:avLst/>
            <a:gdLst>
              <a:gd name="connsiteX0" fmla="*/ 288743 w 2265784"/>
              <a:gd name="connsiteY0" fmla="*/ 34026 h 2937042"/>
              <a:gd name="connsiteX1" fmla="*/ 1870801 w 2265784"/>
              <a:gd name="connsiteY1" fmla="*/ 135626 h 2937042"/>
              <a:gd name="connsiteX2" fmla="*/ 1986915 w 2265784"/>
              <a:gd name="connsiteY2" fmla="*/ 658140 h 2937042"/>
              <a:gd name="connsiteX3" fmla="*/ 2001429 w 2265784"/>
              <a:gd name="connsiteY3" fmla="*/ 1064540 h 2937042"/>
              <a:gd name="connsiteX4" fmla="*/ 2262686 w 2265784"/>
              <a:gd name="connsiteY4" fmla="*/ 1587055 h 2937042"/>
              <a:gd name="connsiteX5" fmla="*/ 1943372 w 2265784"/>
              <a:gd name="connsiteY5" fmla="*/ 1964426 h 2937042"/>
              <a:gd name="connsiteX6" fmla="*/ 2204629 w 2265784"/>
              <a:gd name="connsiteY6" fmla="*/ 2385340 h 2937042"/>
              <a:gd name="connsiteX7" fmla="*/ 2088515 w 2265784"/>
              <a:gd name="connsiteY7" fmla="*/ 2893340 h 2937042"/>
              <a:gd name="connsiteX8" fmla="*/ 448401 w 2265784"/>
              <a:gd name="connsiteY8" fmla="*/ 2878826 h 2937042"/>
              <a:gd name="connsiteX9" fmla="*/ 12972 w 2265784"/>
              <a:gd name="connsiteY9" fmla="*/ 2617569 h 2937042"/>
              <a:gd name="connsiteX10" fmla="*/ 114572 w 2265784"/>
              <a:gd name="connsiteY10" fmla="*/ 1964426 h 2937042"/>
              <a:gd name="connsiteX11" fmla="*/ 114572 w 2265784"/>
              <a:gd name="connsiteY11" fmla="*/ 1398369 h 2937042"/>
              <a:gd name="connsiteX12" fmla="*/ 100058 w 2265784"/>
              <a:gd name="connsiteY12" fmla="*/ 629112 h 2937042"/>
              <a:gd name="connsiteX13" fmla="*/ 288743 w 2265784"/>
              <a:gd name="connsiteY13" fmla="*/ 34026 h 29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784" h="2937042">
                <a:moveTo>
                  <a:pt x="288743" y="34026"/>
                </a:moveTo>
                <a:cubicBezTo>
                  <a:pt x="583867" y="-48222"/>
                  <a:pt x="1587772" y="31607"/>
                  <a:pt x="1870801" y="135626"/>
                </a:cubicBezTo>
                <a:cubicBezTo>
                  <a:pt x="2153830" y="239645"/>
                  <a:pt x="1965144" y="503321"/>
                  <a:pt x="1986915" y="658140"/>
                </a:cubicBezTo>
                <a:cubicBezTo>
                  <a:pt x="2008686" y="812959"/>
                  <a:pt x="1955467" y="909721"/>
                  <a:pt x="2001429" y="1064540"/>
                </a:cubicBezTo>
                <a:cubicBezTo>
                  <a:pt x="2047391" y="1219359"/>
                  <a:pt x="2272362" y="1437074"/>
                  <a:pt x="2262686" y="1587055"/>
                </a:cubicBezTo>
                <a:cubicBezTo>
                  <a:pt x="2253010" y="1737036"/>
                  <a:pt x="1953048" y="1831379"/>
                  <a:pt x="1943372" y="1964426"/>
                </a:cubicBezTo>
                <a:cubicBezTo>
                  <a:pt x="1933696" y="2097473"/>
                  <a:pt x="2180439" y="2230521"/>
                  <a:pt x="2204629" y="2385340"/>
                </a:cubicBezTo>
                <a:cubicBezTo>
                  <a:pt x="2228819" y="2540159"/>
                  <a:pt x="2381220" y="2811092"/>
                  <a:pt x="2088515" y="2893340"/>
                </a:cubicBezTo>
                <a:cubicBezTo>
                  <a:pt x="1795810" y="2975588"/>
                  <a:pt x="794325" y="2924788"/>
                  <a:pt x="448401" y="2878826"/>
                </a:cubicBezTo>
                <a:cubicBezTo>
                  <a:pt x="102477" y="2832864"/>
                  <a:pt x="68610" y="2769969"/>
                  <a:pt x="12972" y="2617569"/>
                </a:cubicBezTo>
                <a:cubicBezTo>
                  <a:pt x="-42666" y="2465169"/>
                  <a:pt x="97639" y="2167626"/>
                  <a:pt x="114572" y="1964426"/>
                </a:cubicBezTo>
                <a:cubicBezTo>
                  <a:pt x="131505" y="1761226"/>
                  <a:pt x="116991" y="1620921"/>
                  <a:pt x="114572" y="1398369"/>
                </a:cubicBezTo>
                <a:cubicBezTo>
                  <a:pt x="112153" y="1175817"/>
                  <a:pt x="63772" y="858922"/>
                  <a:pt x="100058" y="629112"/>
                </a:cubicBezTo>
                <a:cubicBezTo>
                  <a:pt x="136344" y="399302"/>
                  <a:pt x="-6381" y="116274"/>
                  <a:pt x="288743" y="3402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05E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დაცულია;</a:t>
            </a:r>
          </a:p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ემატება სარგებელი;</a:t>
            </a:r>
          </a:p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დახარჯვის ცდუნება ნაკლებია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Freeform: Shape 13">
            <a:extLst>
              <a:ext uri="{FF2B5EF4-FFF2-40B4-BE49-F238E27FC236}">
                <a16:creationId xmlns:a16="http://schemas.microsoft.com/office/drawing/2014/main" id="{D69BFEDF-8628-4107-A19B-B69011E17736}"/>
              </a:ext>
            </a:extLst>
          </p:cNvPr>
          <p:cNvSpPr/>
          <p:nvPr/>
        </p:nvSpPr>
        <p:spPr>
          <a:xfrm>
            <a:off x="8965071" y="3580519"/>
            <a:ext cx="2370753" cy="2581712"/>
          </a:xfrm>
          <a:custGeom>
            <a:avLst/>
            <a:gdLst>
              <a:gd name="connsiteX0" fmla="*/ 882294 w 2648139"/>
              <a:gd name="connsiteY0" fmla="*/ 60366 h 2460337"/>
              <a:gd name="connsiteX1" fmla="*/ 374294 w 2648139"/>
              <a:gd name="connsiteY1" fmla="*/ 16823 h 2460337"/>
              <a:gd name="connsiteX2" fmla="*/ 171094 w 2648139"/>
              <a:gd name="connsiteY2" fmla="*/ 89395 h 2460337"/>
              <a:gd name="connsiteX3" fmla="*/ 185609 w 2648139"/>
              <a:gd name="connsiteY3" fmla="*/ 278080 h 2460337"/>
              <a:gd name="connsiteX4" fmla="*/ 359780 w 2648139"/>
              <a:gd name="connsiteY4" fmla="*/ 553852 h 2460337"/>
              <a:gd name="connsiteX5" fmla="*/ 490409 w 2648139"/>
              <a:gd name="connsiteY5" fmla="*/ 800595 h 2460337"/>
              <a:gd name="connsiteX6" fmla="*/ 475894 w 2648139"/>
              <a:gd name="connsiteY6" fmla="*/ 1032823 h 2460337"/>
              <a:gd name="connsiteX7" fmla="*/ 214637 w 2648139"/>
              <a:gd name="connsiteY7" fmla="*/ 1134423 h 2460337"/>
              <a:gd name="connsiteX8" fmla="*/ 287209 w 2648139"/>
              <a:gd name="connsiteY8" fmla="*/ 1569852 h 2460337"/>
              <a:gd name="connsiteX9" fmla="*/ 287209 w 2648139"/>
              <a:gd name="connsiteY9" fmla="*/ 1831109 h 2460337"/>
              <a:gd name="connsiteX10" fmla="*/ 25951 w 2648139"/>
              <a:gd name="connsiteY10" fmla="*/ 2237509 h 2460337"/>
              <a:gd name="connsiteX11" fmla="*/ 1012923 w 2648139"/>
              <a:gd name="connsiteY11" fmla="*/ 2455223 h 2460337"/>
              <a:gd name="connsiteX12" fmla="*/ 2449837 w 2648139"/>
              <a:gd name="connsiteY12" fmla="*/ 2339109 h 2460337"/>
              <a:gd name="connsiteX13" fmla="*/ 2638523 w 2648139"/>
              <a:gd name="connsiteY13" fmla="*/ 1787566 h 2460337"/>
              <a:gd name="connsiteX14" fmla="*/ 2478866 w 2648139"/>
              <a:gd name="connsiteY14" fmla="*/ 1613395 h 2460337"/>
              <a:gd name="connsiteX15" fmla="*/ 2536923 w 2648139"/>
              <a:gd name="connsiteY15" fmla="*/ 1018309 h 2460337"/>
              <a:gd name="connsiteX16" fmla="*/ 2304694 w 2648139"/>
              <a:gd name="connsiteY16" fmla="*/ 786080 h 2460337"/>
              <a:gd name="connsiteX17" fmla="*/ 2507894 w 2648139"/>
              <a:gd name="connsiteY17" fmla="*/ 524823 h 2460337"/>
              <a:gd name="connsiteX18" fmla="*/ 2551437 w 2648139"/>
              <a:gd name="connsiteY18" fmla="*/ 147452 h 2460337"/>
              <a:gd name="connsiteX19" fmla="*/ 1985380 w 2648139"/>
              <a:gd name="connsiteY19" fmla="*/ 2309 h 2460337"/>
              <a:gd name="connsiteX20" fmla="*/ 1419323 w 2648139"/>
              <a:gd name="connsiteY20" fmla="*/ 60366 h 2460337"/>
              <a:gd name="connsiteX21" fmla="*/ 882294 w 2648139"/>
              <a:gd name="connsiteY21" fmla="*/ 60366 h 24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8139" h="2460337">
                <a:moveTo>
                  <a:pt x="882294" y="60366"/>
                </a:moveTo>
                <a:cubicBezTo>
                  <a:pt x="708123" y="53109"/>
                  <a:pt x="492827" y="11985"/>
                  <a:pt x="374294" y="16823"/>
                </a:cubicBezTo>
                <a:cubicBezTo>
                  <a:pt x="255761" y="21661"/>
                  <a:pt x="202542" y="45852"/>
                  <a:pt x="171094" y="89395"/>
                </a:cubicBezTo>
                <a:cubicBezTo>
                  <a:pt x="139646" y="132938"/>
                  <a:pt x="154161" y="200671"/>
                  <a:pt x="185609" y="278080"/>
                </a:cubicBezTo>
                <a:cubicBezTo>
                  <a:pt x="217057" y="355489"/>
                  <a:pt x="308980" y="466766"/>
                  <a:pt x="359780" y="553852"/>
                </a:cubicBezTo>
                <a:cubicBezTo>
                  <a:pt x="410580" y="640938"/>
                  <a:pt x="471057" y="720767"/>
                  <a:pt x="490409" y="800595"/>
                </a:cubicBezTo>
                <a:cubicBezTo>
                  <a:pt x="509761" y="880424"/>
                  <a:pt x="521856" y="977185"/>
                  <a:pt x="475894" y="1032823"/>
                </a:cubicBezTo>
                <a:cubicBezTo>
                  <a:pt x="429932" y="1088461"/>
                  <a:pt x="246084" y="1044918"/>
                  <a:pt x="214637" y="1134423"/>
                </a:cubicBezTo>
                <a:cubicBezTo>
                  <a:pt x="183190" y="1223928"/>
                  <a:pt x="275114" y="1453738"/>
                  <a:pt x="287209" y="1569852"/>
                </a:cubicBezTo>
                <a:cubicBezTo>
                  <a:pt x="299304" y="1685966"/>
                  <a:pt x="330752" y="1719833"/>
                  <a:pt x="287209" y="1831109"/>
                </a:cubicBezTo>
                <a:cubicBezTo>
                  <a:pt x="243666" y="1942385"/>
                  <a:pt x="-95001" y="2133490"/>
                  <a:pt x="25951" y="2237509"/>
                </a:cubicBezTo>
                <a:cubicBezTo>
                  <a:pt x="146903" y="2341528"/>
                  <a:pt x="608942" y="2438290"/>
                  <a:pt x="1012923" y="2455223"/>
                </a:cubicBezTo>
                <a:cubicBezTo>
                  <a:pt x="1416904" y="2472156"/>
                  <a:pt x="2178904" y="2450385"/>
                  <a:pt x="2449837" y="2339109"/>
                </a:cubicBezTo>
                <a:cubicBezTo>
                  <a:pt x="2720770" y="2227833"/>
                  <a:pt x="2633685" y="1908518"/>
                  <a:pt x="2638523" y="1787566"/>
                </a:cubicBezTo>
                <a:cubicBezTo>
                  <a:pt x="2643361" y="1666614"/>
                  <a:pt x="2495799" y="1741604"/>
                  <a:pt x="2478866" y="1613395"/>
                </a:cubicBezTo>
                <a:cubicBezTo>
                  <a:pt x="2461933" y="1485186"/>
                  <a:pt x="2565952" y="1156195"/>
                  <a:pt x="2536923" y="1018309"/>
                </a:cubicBezTo>
                <a:cubicBezTo>
                  <a:pt x="2507894" y="880423"/>
                  <a:pt x="2309532" y="868328"/>
                  <a:pt x="2304694" y="786080"/>
                </a:cubicBezTo>
                <a:cubicBezTo>
                  <a:pt x="2299856" y="703832"/>
                  <a:pt x="2466770" y="631261"/>
                  <a:pt x="2507894" y="524823"/>
                </a:cubicBezTo>
                <a:cubicBezTo>
                  <a:pt x="2549018" y="418385"/>
                  <a:pt x="2638523" y="234538"/>
                  <a:pt x="2551437" y="147452"/>
                </a:cubicBezTo>
                <a:cubicBezTo>
                  <a:pt x="2464351" y="60366"/>
                  <a:pt x="2174066" y="16823"/>
                  <a:pt x="1985380" y="2309"/>
                </a:cubicBezTo>
                <a:cubicBezTo>
                  <a:pt x="1796694" y="-12205"/>
                  <a:pt x="1603171" y="45852"/>
                  <a:pt x="1419323" y="60366"/>
                </a:cubicBezTo>
                <a:cubicBezTo>
                  <a:pt x="1235475" y="74880"/>
                  <a:pt x="1056465" y="67623"/>
                  <a:pt x="882294" y="6036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შეზღუდული წვდომა - საჭიროა მშობლის / მეურვის თანხმობა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Graphic 4" descr="Zoom in">
            <a:extLst>
              <a:ext uri="{FF2B5EF4-FFF2-40B4-BE49-F238E27FC236}">
                <a16:creationId xmlns:a16="http://schemas.microsoft.com/office/drawing/2014/main" id="{2D4757C8-404F-4D69-8438-550FA3792C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65870" y="2528656"/>
            <a:ext cx="688921" cy="688921"/>
          </a:xfrm>
          <a:prstGeom prst="rect">
            <a:avLst/>
          </a:prstGeom>
        </p:spPr>
      </p:pic>
      <p:pic>
        <p:nvPicPr>
          <p:cNvPr id="38" name="Graphic 17" descr="Zoom out">
            <a:extLst>
              <a:ext uri="{FF2B5EF4-FFF2-40B4-BE49-F238E27FC236}">
                <a16:creationId xmlns:a16="http://schemas.microsoft.com/office/drawing/2014/main" id="{0DCC20D2-5038-4CBF-8045-E1A27AB39A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81430" y="3711333"/>
            <a:ext cx="688921" cy="688921"/>
          </a:xfrm>
          <a:prstGeom prst="rect">
            <a:avLst/>
          </a:prstGeom>
        </p:spPr>
      </p:pic>
      <p:pic>
        <p:nvPicPr>
          <p:cNvPr id="39" name="Graphic 18" descr="Zoom in">
            <a:extLst>
              <a:ext uri="{FF2B5EF4-FFF2-40B4-BE49-F238E27FC236}">
                <a16:creationId xmlns:a16="http://schemas.microsoft.com/office/drawing/2014/main" id="{9D3B54B4-215E-4E90-BEFF-6DBB414829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35861" y="2409968"/>
            <a:ext cx="688921" cy="688921"/>
          </a:xfrm>
          <a:prstGeom prst="rect">
            <a:avLst/>
          </a:prstGeom>
        </p:spPr>
      </p:pic>
      <p:pic>
        <p:nvPicPr>
          <p:cNvPr id="40" name="Graphic 19" descr="Zoom out">
            <a:extLst>
              <a:ext uri="{FF2B5EF4-FFF2-40B4-BE49-F238E27FC236}">
                <a16:creationId xmlns:a16="http://schemas.microsoft.com/office/drawing/2014/main" id="{B86741A6-6D56-48AE-B8B0-947A6A336A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50668" y="3671759"/>
            <a:ext cx="688921" cy="6889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8D98054-97C4-4F33-8214-9F33B6FE5D0E}"/>
              </a:ext>
            </a:extLst>
          </p:cNvPr>
          <p:cNvSpPr txBox="1"/>
          <p:nvPr/>
        </p:nvSpPr>
        <p:spPr>
          <a:xfrm>
            <a:off x="5710611" y="1633566"/>
            <a:ext cx="88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</a:t>
            </a: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814" y="1618506"/>
            <a:ext cx="5688526" cy="3717879"/>
          </a:xfrm>
          <a:prstGeom prst="rect">
            <a:avLst/>
          </a:prstGeom>
          <a:blipFill dpi="0" rotWithShape="1">
            <a:blip r:embed="rId6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01100" y="2201755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დამზოგველები ინახავენ ფულს ბანკში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01100" y="3138292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 ამ ფულს აძლევს მსესხებლებს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01100" y="4066121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მსესხებლები ბანკს უფრო მეტ ფულს უბრუნებენ სარგებლის სახით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01100" y="4997295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 ამ სარგებლის ნაწილს დამზოგველებს აძლევს, ნაწილი კი მისი მოგებაა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მუშაობს ბანკი?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16793;p86"/>
          <p:cNvSpPr/>
          <p:nvPr/>
        </p:nvSpPr>
        <p:spPr>
          <a:xfrm>
            <a:off x="3535516" y="568188"/>
            <a:ext cx="594301" cy="59299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9D00"/>
          </a:solidFill>
          <a:ln>
            <a:solidFill>
              <a:srgbClr val="FF9D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Down Arrow 1"/>
          <p:cNvSpPr/>
          <p:nvPr/>
        </p:nvSpPr>
        <p:spPr>
          <a:xfrm>
            <a:off x="8768843" y="2783246"/>
            <a:ext cx="262759" cy="325820"/>
          </a:xfrm>
          <a:prstGeom prst="downArrow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768842" y="3705716"/>
            <a:ext cx="262759" cy="325820"/>
          </a:xfrm>
          <a:prstGeom prst="downArrow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768841" y="4657441"/>
            <a:ext cx="262759" cy="325820"/>
          </a:xfrm>
          <a:prstGeom prst="downArrow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738B6199-6354-4102-AD74-4F0617EB7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56540"/>
              </p:ext>
            </p:extLst>
          </p:nvPr>
        </p:nvGraphicFramePr>
        <p:xfrm>
          <a:off x="2100542" y="3698105"/>
          <a:ext cx="1934856" cy="7799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779951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ბანკი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9AE711F7-A2DA-4C64-8243-764BA64E8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98944"/>
              </p:ext>
            </p:extLst>
          </p:nvPr>
        </p:nvGraphicFramePr>
        <p:xfrm>
          <a:off x="165686" y="4955724"/>
          <a:ext cx="1934856" cy="6093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09387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დამზოგველი</a:t>
                      </a:r>
                      <a:endParaRPr lang="en-US" sz="2000" b="0" dirty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pic>
        <p:nvPicPr>
          <p:cNvPr id="28" name="Graphic 7" descr="Coins">
            <a:extLst>
              <a:ext uri="{FF2B5EF4-FFF2-40B4-BE49-F238E27FC236}">
                <a16:creationId xmlns:a16="http://schemas.microsoft.com/office/drawing/2014/main" id="{88944DD8-DD70-4ACD-94D1-D916B4456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8660" y="4236581"/>
            <a:ext cx="428500" cy="428500"/>
          </a:xfrm>
          <a:prstGeom prst="rect">
            <a:avLst/>
          </a:prstGeom>
        </p:spPr>
      </p:pic>
      <p:sp>
        <p:nvSpPr>
          <p:cNvPr id="29" name="Arrow: Bent 8">
            <a:extLst>
              <a:ext uri="{FF2B5EF4-FFF2-40B4-BE49-F238E27FC236}">
                <a16:creationId xmlns:a16="http://schemas.microsoft.com/office/drawing/2014/main" id="{FFE9801C-1F82-4300-AAF0-ABE6B4AD9700}"/>
              </a:ext>
            </a:extLst>
          </p:cNvPr>
          <p:cNvSpPr/>
          <p:nvPr/>
        </p:nvSpPr>
        <p:spPr>
          <a:xfrm>
            <a:off x="1479818" y="3928128"/>
            <a:ext cx="470838" cy="880454"/>
          </a:xfrm>
          <a:prstGeom prst="bentArrow">
            <a:avLst>
              <a:gd name="adj1" fmla="val 13508"/>
              <a:gd name="adj2" fmla="val 25000"/>
              <a:gd name="adj3" fmla="val 25000"/>
              <a:gd name="adj4" fmla="val 43750"/>
            </a:avLst>
          </a:prstGeom>
          <a:solidFill>
            <a:srgbClr val="05E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E8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Bent 21">
            <a:extLst>
              <a:ext uri="{FF2B5EF4-FFF2-40B4-BE49-F238E27FC236}">
                <a16:creationId xmlns:a16="http://schemas.microsoft.com/office/drawing/2014/main" id="{5CC7DB70-B349-4299-AFAC-2421C9AABB8F}"/>
              </a:ext>
            </a:extLst>
          </p:cNvPr>
          <p:cNvSpPr/>
          <p:nvPr/>
        </p:nvSpPr>
        <p:spPr>
          <a:xfrm rot="5400000">
            <a:off x="4012379" y="4087149"/>
            <a:ext cx="811275" cy="465465"/>
          </a:xfrm>
          <a:prstGeom prst="bentArrow">
            <a:avLst>
              <a:gd name="adj1" fmla="val 13508"/>
              <a:gd name="adj2" fmla="val 25000"/>
              <a:gd name="adj3" fmla="val 25000"/>
              <a:gd name="adj4" fmla="val 43750"/>
            </a:avLst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Graphic 23" descr="Coins">
            <a:extLst>
              <a:ext uri="{FF2B5EF4-FFF2-40B4-BE49-F238E27FC236}">
                <a16:creationId xmlns:a16="http://schemas.microsoft.com/office/drawing/2014/main" id="{C0999485-3837-4178-810D-9A2B7B656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21815" y="4236581"/>
            <a:ext cx="428500" cy="428500"/>
          </a:xfrm>
          <a:prstGeom prst="rect">
            <a:avLst/>
          </a:prstGeom>
        </p:spPr>
      </p:pic>
      <p:sp>
        <p:nvSpPr>
          <p:cNvPr id="32" name="Bent Arrow 31"/>
          <p:cNvSpPr/>
          <p:nvPr/>
        </p:nvSpPr>
        <p:spPr>
          <a:xfrm rot="10800000">
            <a:off x="2382873" y="4579257"/>
            <a:ext cx="277303" cy="857359"/>
          </a:xfrm>
          <a:prstGeom prst="bentArrow">
            <a:avLst/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row: Bent 21">
            <a:extLst>
              <a:ext uri="{FF2B5EF4-FFF2-40B4-BE49-F238E27FC236}">
                <a16:creationId xmlns:a16="http://schemas.microsoft.com/office/drawing/2014/main" id="{5CC7DB70-B349-4299-AFAC-2421C9AABB8F}"/>
              </a:ext>
            </a:extLst>
          </p:cNvPr>
          <p:cNvSpPr/>
          <p:nvPr/>
        </p:nvSpPr>
        <p:spPr>
          <a:xfrm rot="16200000">
            <a:off x="3291765" y="4793054"/>
            <a:ext cx="857360" cy="359045"/>
          </a:xfrm>
          <a:prstGeom prst="bentArrow">
            <a:avLst>
              <a:gd name="adj1" fmla="val 15914"/>
              <a:gd name="adj2" fmla="val 19127"/>
              <a:gd name="adj3" fmla="val 29699"/>
              <a:gd name="adj4" fmla="val 36702"/>
            </a:avLst>
          </a:prstGeom>
          <a:solidFill>
            <a:srgbClr val="05E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C3AABEF7-3BDF-4743-83B1-62E55138E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88246"/>
              </p:ext>
            </p:extLst>
          </p:nvPr>
        </p:nvGraphicFramePr>
        <p:xfrm>
          <a:off x="4035398" y="4955723"/>
          <a:ext cx="1934856" cy="6093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09387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მსესხებელი</a:t>
                      </a:r>
                      <a:endParaRPr lang="en-US" sz="2000" b="0" dirty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033" y="4921148"/>
            <a:ext cx="248729" cy="1893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380" y="4921148"/>
            <a:ext cx="248729" cy="1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3" descr="Credit card">
            <a:extLst>
              <a:ext uri="{FF2B5EF4-FFF2-40B4-BE49-F238E27FC236}">
                <a16:creationId xmlns:a16="http://schemas.microsoft.com/office/drawing/2014/main" id="{AEC4A298-D4CF-482C-AAAF-8E70E7CDD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3542" y="536691"/>
            <a:ext cx="780581" cy="780581"/>
          </a:xfrm>
          <a:prstGeom prst="rect">
            <a:avLst/>
          </a:prstGeom>
        </p:spPr>
      </p:pic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6189" y="1860738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საბანკო ბარათი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60065" y="1845744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დეპოზიტი /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ყულაბა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02408" y="1830751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მობაილ ბანკი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189" y="1535651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0065" y="1476300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02408" y="1450422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31229" y="3168480"/>
            <a:ext cx="3634613" cy="871616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განკარგვის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4375417" y="3160126"/>
            <a:ext cx="3536609" cy="851895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შეგროვების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8103145" y="3224236"/>
            <a:ext cx="3540865" cy="787785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ონლაინ კონტროლის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9791878" y="2680278"/>
            <a:ext cx="475814" cy="569608"/>
          </a:xfrm>
          <a:prstGeom prst="rect">
            <a:avLst/>
          </a:prstGeom>
        </p:spPr>
      </p:pic>
      <p:pic>
        <p:nvPicPr>
          <p:cNvPr id="3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2049400" y="2617571"/>
            <a:ext cx="408867" cy="637309"/>
          </a:xfrm>
          <a:prstGeom prst="rect">
            <a:avLst/>
          </a:prstGeom>
        </p:spPr>
      </p:pic>
      <p:pic>
        <p:nvPicPr>
          <p:cNvPr id="31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6044645" flipV="1">
            <a:off x="5877693" y="2693249"/>
            <a:ext cx="394621" cy="5696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9214" y="4162312"/>
            <a:ext cx="3392690" cy="2078260"/>
          </a:xfrm>
          <a:prstGeom prst="rect">
            <a:avLst/>
          </a:prstGeom>
          <a:blipFill dpi="0" rotWithShape="1">
            <a:blip r:embed="rId1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85408" y="4167441"/>
            <a:ext cx="3392690" cy="2078260"/>
          </a:xfrm>
          <a:prstGeom prst="rect">
            <a:avLst/>
          </a:prstGeom>
          <a:blipFill dpi="0" rotWithShape="1">
            <a:blip r:embed="rId1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35192" y="4162131"/>
            <a:ext cx="3392690" cy="2078260"/>
          </a:xfrm>
          <a:prstGeom prst="rect">
            <a:avLst/>
          </a:prstGeom>
          <a:blipFill dpi="0" rotWithShape="1">
            <a:blip r:embed="rId1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757638" y="570541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ერთმანეთს შეადარე სხვადასხვა შემოთავაზება!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Graphic 28" descr="Thumbs up sign">
            <a:extLst>
              <a:ext uri="{FF2B5EF4-FFF2-40B4-BE49-F238E27FC236}">
                <a16:creationId xmlns:a16="http://schemas.microsoft.com/office/drawing/2014/main" id="{4B2C529A-4FF5-1D9E-1CAE-C3CDE0A2AC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256697" y="5457529"/>
            <a:ext cx="914400" cy="9144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ბანკის </a:t>
            </a:r>
            <a:r>
              <a:rPr lang="en-US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3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ფუნქცია მოსწავლეებისთვის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5720073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48" y="2134673"/>
            <a:ext cx="5285241" cy="3077024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98120"/>
              </p:ext>
            </p:extLst>
          </p:nvPr>
        </p:nvGraphicFramePr>
        <p:xfrm>
          <a:off x="3425709" y="1904616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უყურებს, თუ იცავენ ბანკები წესებს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52314"/>
              </p:ext>
            </p:extLst>
          </p:nvPr>
        </p:nvGraphicFramePr>
        <p:xfrm>
          <a:off x="3424757" y="2890266"/>
          <a:ext cx="421849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არ იცვლებოდეს ძალიან</a:t>
                      </a:r>
                      <a:r>
                        <a:rPr lang="ka-GE" sz="200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ხშირად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2845606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უყურებს ფასებს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1856845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ბანკების „მსაჯი“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97628"/>
              </p:ext>
            </p:extLst>
          </p:nvPr>
        </p:nvGraphicFramePr>
        <p:xfrm>
          <a:off x="3425709" y="3870757"/>
          <a:ext cx="4217538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ეროვნულ</a:t>
                      </a:r>
                      <a:r>
                        <a:rPr lang="ka-GE" sz="200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ვალუტას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39907"/>
              </p:ext>
            </p:extLst>
          </p:nvPr>
        </p:nvGraphicFramePr>
        <p:xfrm>
          <a:off x="3424757" y="4853771"/>
          <a:ext cx="4218490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err="1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ფინედუ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www.finedu.gov.ge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4809111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ზრუნავს ფინანსურ განათლებაზე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3822986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უშვებს ფულს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2" y="1687973"/>
            <a:ext cx="806449" cy="9090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" y="2816309"/>
            <a:ext cx="674484" cy="7331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tretch>
            <a:fillRect/>
          </a:stretch>
        </p:blipFill>
        <p:spPr>
          <a:xfrm rot="20075751">
            <a:off x="329961" y="3846610"/>
            <a:ext cx="932359" cy="584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8" y="4749083"/>
            <a:ext cx="668121" cy="701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2236583" y="620161"/>
            <a:ext cx="447754" cy="66152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ეროვნული ბანკი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ქვეყნის მთავარი ბანკი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ეროვნული ვალუტა -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72" y="1420248"/>
            <a:ext cx="2957284" cy="15045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714" y="1420248"/>
            <a:ext cx="2957284" cy="1455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5856" y="1427583"/>
            <a:ext cx="3101015" cy="1455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572" y="3028711"/>
            <a:ext cx="2957284" cy="1455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5714" y="3002665"/>
            <a:ext cx="2957284" cy="14786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758" y="5058541"/>
            <a:ext cx="1072721" cy="1067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505" y="4903618"/>
            <a:ext cx="1282742" cy="12399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4273" y="4779215"/>
            <a:ext cx="1448030" cy="14143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329" y="4780311"/>
            <a:ext cx="1370996" cy="13673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5351" y="4611181"/>
            <a:ext cx="1629986" cy="15672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6363" y="4566076"/>
            <a:ext cx="1559045" cy="15672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85856" y="3010000"/>
            <a:ext cx="3101015" cy="14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69" y="1324296"/>
            <a:ext cx="7099741" cy="473200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წლისაა!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043" y="1775988"/>
            <a:ext cx="2255642" cy="1144872"/>
          </a:xfrm>
          <a:prstGeom prst="rect">
            <a:avLst/>
          </a:prstGeom>
        </p:spPr>
      </p:pic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422227" y="1192048"/>
            <a:ext cx="8856508" cy="52666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გახედე ბანკნოტს გამჭოლ შუქზე და გამოჩნდება: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51897" y="3741267"/>
            <a:ext cx="4869457" cy="62385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დახარე ბანკნოტი სხვადასხვა კუთხით და გამოჩნდება: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550676" y="3741267"/>
            <a:ext cx="4869457" cy="62385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ბანკნოტზე შეხებით შეიგრძნობა: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358" y="1774796"/>
            <a:ext cx="2255642" cy="1171953"/>
          </a:xfrm>
          <a:prstGeom prst="rect">
            <a:avLst/>
          </a:prstGeom>
        </p:spPr>
      </p:pic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232739" y="2993404"/>
            <a:ext cx="2532826" cy="4449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000" dirty="0" err="1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წყლისნიშანი</a:t>
            </a:r>
            <a:endParaRPr lang="en-US" sz="2000" dirty="0">
              <a:solidFill>
                <a:srgbClr val="704D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602358" y="2981800"/>
            <a:ext cx="2680672" cy="4449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0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ვერტიკალური ძაფი</a:t>
            </a:r>
            <a:endParaRPr lang="en-US" sz="2000" dirty="0">
              <a:solidFill>
                <a:srgbClr val="704D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15" y="4522568"/>
            <a:ext cx="2433673" cy="1108833"/>
          </a:xfrm>
          <a:prstGeom prst="rect">
            <a:avLst/>
          </a:prstGeom>
        </p:spPr>
      </p:pic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49784" y="5680199"/>
            <a:ext cx="2532826" cy="4449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0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ჰოლოგრამა</a:t>
            </a:r>
            <a:endParaRPr lang="en-US" sz="2000" dirty="0">
              <a:solidFill>
                <a:srgbClr val="704D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0803" y="4539140"/>
            <a:ext cx="2195513" cy="1128713"/>
          </a:xfrm>
          <a:prstGeom prst="rect">
            <a:avLst/>
          </a:prstGeom>
        </p:spPr>
      </p:pic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976488" y="5678796"/>
            <a:ext cx="2889993" cy="4449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000" dirty="0" err="1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ირისისებური</a:t>
            </a:r>
            <a:r>
              <a:rPr lang="ka-GE" sz="20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ზოლი</a:t>
            </a:r>
            <a:endParaRPr lang="en-US" sz="2000" dirty="0">
              <a:solidFill>
                <a:srgbClr val="704D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1648" y="4522568"/>
            <a:ext cx="2282682" cy="1156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5528" y="4485594"/>
            <a:ext cx="1966413" cy="1172284"/>
          </a:xfrm>
          <a:prstGeom prst="rect">
            <a:avLst/>
          </a:prstGeom>
        </p:spPr>
      </p:pic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18490" y="5667853"/>
            <a:ext cx="2785840" cy="4449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0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რელიეფური ნაბეჭდი</a:t>
            </a:r>
            <a:endParaRPr lang="en-US" sz="2000" dirty="0">
              <a:solidFill>
                <a:srgbClr val="704D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56340" y="5666450"/>
            <a:ext cx="3050158" cy="4449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0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ნიშანი სუსტი მხედველ.</a:t>
            </a:r>
            <a:endParaRPr lang="en-US" sz="2000" dirty="0">
              <a:solidFill>
                <a:srgbClr val="704D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41473" y="141703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ფულის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დამცავი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ნიშნები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ჩ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ემი ფინანსური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სუპერძალა!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03125" y="478078"/>
            <a:ext cx="914400" cy="914400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92487750"/>
              </p:ext>
            </p:extLst>
          </p:nvPr>
        </p:nvGraphicFramePr>
        <p:xfrm>
          <a:off x="413957" y="1526851"/>
          <a:ext cx="11524766" cy="156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0" name="Pentagon 19"/>
          <p:cNvSpPr/>
          <p:nvPr/>
        </p:nvSpPr>
        <p:spPr>
          <a:xfrm>
            <a:off x="918540" y="4116668"/>
            <a:ext cx="3597166" cy="1108269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დღიანი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გამოწვევა!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72163"/>
              </p:ext>
            </p:extLst>
          </p:nvPr>
        </p:nvGraphicFramePr>
        <p:xfrm>
          <a:off x="6989379" y="3450020"/>
          <a:ext cx="3610305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0305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ხარჯების ჩაწერა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77568"/>
              </p:ext>
            </p:extLst>
          </p:nvPr>
        </p:nvGraphicFramePr>
        <p:xfrm>
          <a:off x="6988427" y="4435670"/>
          <a:ext cx="3611120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112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დაზოგვის 5-3-2 ფორმულა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956537" y="4367761"/>
            <a:ext cx="2032842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კვირა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985049" y="3379000"/>
            <a:ext cx="2032842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კვირა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3308"/>
              </p:ext>
            </p:extLst>
          </p:nvPr>
        </p:nvGraphicFramePr>
        <p:xfrm>
          <a:off x="6989379" y="5416161"/>
          <a:ext cx="3610305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0305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მიზანი და დაზოგვის გეგმა</a:t>
                      </a: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985049" y="5345141"/>
            <a:ext cx="2032842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კვირა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3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+mn-lt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+mn-lt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39194" y="2372194"/>
            <a:ext cx="2113612" cy="2113612"/>
          </a:xfrm>
          <a:prstGeom prst="ellipse">
            <a:avLst/>
          </a:pr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913" y="2604882"/>
            <a:ext cx="2282171" cy="1648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8097417" y="4661249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48" y="2058421"/>
            <a:ext cx="8026400" cy="426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209620" y="2058421"/>
            <a:ext cx="2172115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F21F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მიზნები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F21F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752378" y="2055248"/>
            <a:ext cx="2172115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05E89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05E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დაზოგვა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05E89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832818" y="2046193"/>
            <a:ext cx="2172115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FF9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ბანკები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FF9D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292598" y="2064734"/>
            <a:ext cx="2172115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704D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განაწილება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704DD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ფულის მართვა -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სუპერძალა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0479" y="1847075"/>
            <a:ext cx="5531219" cy="3776140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2494718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მოკლევადიანი მიზანი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3486272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საშუალოვადიანი</a:t>
            </a: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მიზანი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4477826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გრძელვადიანი მიზანი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814188" y="1868141"/>
            <a:ext cx="3634613" cy="746118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თამაში, ყურსასმენი...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912191" y="2849858"/>
            <a:ext cx="3536609" cy="729236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ტაბლეტი, ტელეფონი..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Graphic 29" descr="Line arrow Clockwise curve">
            <a:extLst>
              <a:ext uri="{FF2B5EF4-FFF2-40B4-BE49-F238E27FC236}">
                <a16:creationId xmlns:a16="http://schemas.microsoft.com/office/drawing/2014/main" id="{0DA01C8E-E1B4-4572-A83A-5FCCC5ED21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944762">
            <a:off x="5162026" y="1920290"/>
            <a:ext cx="516571" cy="1148859"/>
          </a:xfrm>
          <a:prstGeom prst="rect">
            <a:avLst/>
          </a:prstGeom>
        </p:spPr>
      </p:pic>
      <p:pic>
        <p:nvPicPr>
          <p:cNvPr id="22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944762">
            <a:off x="5201987" y="3003063"/>
            <a:ext cx="516569" cy="1148859"/>
          </a:xfrm>
          <a:prstGeom prst="rect">
            <a:avLst/>
          </a:prstGeom>
        </p:spPr>
      </p:pic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5907934" y="3840553"/>
            <a:ext cx="3540865" cy="674357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კომპიუტერი,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მანქანა</a:t>
            </a: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944762">
            <a:off x="5306666" y="4069834"/>
            <a:ext cx="516569" cy="1148859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მიზნების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დასახვა - </a:t>
            </a:r>
          </a:p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სურვილის რეალობად ქცევა!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0795" y="470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07046" y="2133881"/>
            <a:ext cx="7338471" cy="398537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930718" y="381063"/>
            <a:ext cx="8330563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დაზოგვა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ფულის შენახვა, დაგროვება სამომავლოდ, რაიმე მიზნისთვის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1434" y="396976"/>
            <a:ext cx="914400" cy="914400"/>
          </a:xfrm>
          <a:prstGeom prst="rect">
            <a:avLst/>
          </a:prstGeom>
        </p:spPr>
      </p:pic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664388" y="2082705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ადამიანები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ფულს ხშირად იმისთვის ზოგავენ რომ... 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2806" y="3154674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მე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ფული იმისთვის შემიგროვებია, რომ... 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664387" y="4204046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დანაზოგი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შეიძლება იმაში დამეხმაროს რომ...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2806" y="5254767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როცა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ადამიანს დანაზოგი არ აქვს, შესაძლოა...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oogle Shape;16061;p85"/>
          <p:cNvGrpSpPr/>
          <p:nvPr/>
        </p:nvGrpSpPr>
        <p:grpSpPr>
          <a:xfrm>
            <a:off x="9053008" y="1495667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26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6061;p85"/>
          <p:cNvGrpSpPr/>
          <p:nvPr/>
        </p:nvGrpSpPr>
        <p:grpSpPr>
          <a:xfrm>
            <a:off x="9834087" y="2583857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36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6061;p85"/>
          <p:cNvGrpSpPr/>
          <p:nvPr/>
        </p:nvGrpSpPr>
        <p:grpSpPr>
          <a:xfrm>
            <a:off x="9075985" y="3644334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41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6061;p85"/>
          <p:cNvGrpSpPr/>
          <p:nvPr/>
        </p:nvGrpSpPr>
        <p:grpSpPr>
          <a:xfrm>
            <a:off x="9821619" y="4686348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46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08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613787" y="1675006"/>
            <a:ext cx="3320817" cy="12929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მივაღწიოთ ფინანსურ მიზნებს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641" y="2774726"/>
            <a:ext cx="5714613" cy="3481157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9526" y="2774725"/>
            <a:ext cx="5714613" cy="3481156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396961" y="1675006"/>
            <a:ext cx="3320817" cy="12929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მზად ვიყოთ გაუთვალისწინებელი მოვლენებისთვის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05058" y="419149"/>
            <a:ext cx="914400" cy="9144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დანაზოგი გვეხმარება: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6057704" y="3320678"/>
            <a:ext cx="3810527" cy="2930795"/>
          </a:xfrm>
          <a:prstGeom prst="rect">
            <a:avLst/>
          </a:prstGeom>
          <a:solidFill>
            <a:srgbClr val="05E8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3428" y="3321500"/>
            <a:ext cx="3810527" cy="2930795"/>
          </a:xfrm>
          <a:prstGeom prst="rect">
            <a:avLst/>
          </a:prstGeom>
          <a:solidFill>
            <a:srgbClr val="FF9D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განასხვავე!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სურვილია თუ საჭიროება?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ნაბიჯი: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ვმართო ფული ჭკვიანურად?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oogle Shape;17859;p88"/>
          <p:cNvGrpSpPr/>
          <p:nvPr/>
        </p:nvGrpSpPr>
        <p:grpSpPr>
          <a:xfrm>
            <a:off x="6828575" y="3979045"/>
            <a:ext cx="593550" cy="846535"/>
            <a:chOff x="4882340" y="1509358"/>
            <a:chExt cx="246171" cy="351095"/>
          </a:xfrm>
          <a:solidFill>
            <a:srgbClr val="009CA8"/>
          </a:solidFill>
        </p:grpSpPr>
        <p:sp>
          <p:nvSpPr>
            <p:cNvPr id="25" name="Google Shape;17860;p88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61;p88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62;p88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63;p88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64;p88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7993;p88"/>
          <p:cNvGrpSpPr/>
          <p:nvPr/>
        </p:nvGrpSpPr>
        <p:grpSpPr>
          <a:xfrm>
            <a:off x="6782446" y="5231073"/>
            <a:ext cx="977122" cy="664264"/>
            <a:chOff x="5283337" y="2478774"/>
            <a:chExt cx="358633" cy="243913"/>
          </a:xfrm>
          <a:solidFill>
            <a:srgbClr val="009CA8"/>
          </a:solidFill>
        </p:grpSpPr>
        <p:sp>
          <p:nvSpPr>
            <p:cNvPr id="31" name="Google Shape;17994;p88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995;p88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96;p88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97;p88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98;p88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99;p88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000;p88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001;p88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02;p88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003;p88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004;p88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005;p88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006;p88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007;p88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08;p88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009;p88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010;p88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6046;p85"/>
          <p:cNvGrpSpPr/>
          <p:nvPr/>
        </p:nvGrpSpPr>
        <p:grpSpPr>
          <a:xfrm>
            <a:off x="2973081" y="3980802"/>
            <a:ext cx="804857" cy="900019"/>
            <a:chOff x="861113" y="2885746"/>
            <a:chExt cx="333809" cy="373277"/>
          </a:xfrm>
          <a:solidFill>
            <a:srgbClr val="009CA8"/>
          </a:solidFill>
        </p:grpSpPr>
        <p:sp>
          <p:nvSpPr>
            <p:cNvPr id="68" name="Google Shape;16047;p85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048;p85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049;p85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6056;p85"/>
          <p:cNvSpPr/>
          <p:nvPr/>
        </p:nvSpPr>
        <p:spPr>
          <a:xfrm>
            <a:off x="4336645" y="5139546"/>
            <a:ext cx="919144" cy="7533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009C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6067;p85"/>
          <p:cNvGrpSpPr/>
          <p:nvPr/>
        </p:nvGrpSpPr>
        <p:grpSpPr>
          <a:xfrm>
            <a:off x="8255408" y="5162839"/>
            <a:ext cx="992264" cy="760921"/>
            <a:chOff x="3042703" y="1529137"/>
            <a:chExt cx="411535" cy="315587"/>
          </a:xfrm>
          <a:solidFill>
            <a:srgbClr val="009CA8"/>
          </a:solidFill>
        </p:grpSpPr>
        <p:sp>
          <p:nvSpPr>
            <p:cNvPr id="73" name="Google Shape;16068;p85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069;p85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070;p85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071;p85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072;p85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073;p85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074;p85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075;p85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076;p85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077;p85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5684;p84"/>
          <p:cNvSpPr/>
          <p:nvPr/>
        </p:nvSpPr>
        <p:spPr>
          <a:xfrm>
            <a:off x="4366800" y="3995060"/>
            <a:ext cx="858834" cy="791838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009C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15735;p84"/>
          <p:cNvGrpSpPr/>
          <p:nvPr/>
        </p:nvGrpSpPr>
        <p:grpSpPr>
          <a:xfrm>
            <a:off x="8203016" y="4187735"/>
            <a:ext cx="959058" cy="633654"/>
            <a:chOff x="5206262" y="4174817"/>
            <a:chExt cx="397763" cy="262804"/>
          </a:xfrm>
          <a:solidFill>
            <a:srgbClr val="009CA8"/>
          </a:solidFill>
        </p:grpSpPr>
        <p:sp>
          <p:nvSpPr>
            <p:cNvPr id="88" name="Google Shape;15736;p84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737;p84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738;p84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739;p84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740;p84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741;p84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742;p84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16176;p85"/>
          <p:cNvGrpSpPr/>
          <p:nvPr/>
        </p:nvGrpSpPr>
        <p:grpSpPr>
          <a:xfrm>
            <a:off x="2975584" y="5105017"/>
            <a:ext cx="832017" cy="815218"/>
            <a:chOff x="6657194" y="2434073"/>
            <a:chExt cx="375507" cy="367925"/>
          </a:xfrm>
          <a:solidFill>
            <a:srgbClr val="009CA8"/>
          </a:solidFill>
        </p:grpSpPr>
        <p:sp>
          <p:nvSpPr>
            <p:cNvPr id="100" name="Google Shape;16177;p85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178;p85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179;p85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501756" y="2875891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F9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საჭიროებები</a:t>
            </a:r>
            <a:endParaRPr lang="en-US" sz="2400" dirty="0">
              <a:solidFill>
                <a:srgbClr val="FF9D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333208" y="2893200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5E89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05E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სურვილები</a:t>
            </a:r>
            <a:endParaRPr lang="en-US" sz="2400" dirty="0">
              <a:solidFill>
                <a:srgbClr val="05E8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დაზოგვის ფორმულა: </a:t>
            </a:r>
            <a:r>
              <a:rPr kumimoji="0" lang="ka-G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გადაანაწილე</a:t>
            </a: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5-3-2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ნაბიჯი: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ვმართო ფული ჭკვიანურად?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3997461" flipH="1">
            <a:off x="3391184" y="3501270"/>
            <a:ext cx="756745" cy="1148859"/>
          </a:xfrm>
          <a:prstGeom prst="rect">
            <a:avLst/>
          </a:prstGeom>
        </p:spPr>
      </p:pic>
      <p:sp>
        <p:nvSpPr>
          <p:cNvPr id="105" name="Rounded Rectangle 104"/>
          <p:cNvSpPr/>
          <p:nvPr/>
        </p:nvSpPr>
        <p:spPr>
          <a:xfrm>
            <a:off x="676188" y="4494166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F9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საჭიროებები - 5 </a:t>
            </a:r>
            <a:r>
              <a:rPr lang="ka-GE" sz="2400" dirty="0">
                <a:solidFill>
                  <a:srgbClr val="FF9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₾</a:t>
            </a:r>
            <a:endParaRPr lang="en-US" sz="2400" dirty="0">
              <a:solidFill>
                <a:srgbClr val="FF9D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7777528" y="5102302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5E89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05E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სურვილები - 3 ₾</a:t>
            </a:r>
            <a:endParaRPr lang="en-US" sz="2400" dirty="0">
              <a:solidFill>
                <a:srgbClr val="05E8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8177439" y="2823189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5C7F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05C7F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დანაზოგი - 2 ₾</a:t>
            </a:r>
            <a:endParaRPr lang="en-US" sz="2400" dirty="0">
              <a:solidFill>
                <a:srgbClr val="05C7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8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7880150" flipH="1" flipV="1">
            <a:off x="7179100" y="2307492"/>
            <a:ext cx="756745" cy="1170873"/>
          </a:xfrm>
          <a:prstGeom prst="rect">
            <a:avLst/>
          </a:prstGeom>
        </p:spPr>
      </p:pic>
      <p:pic>
        <p:nvPicPr>
          <p:cNvPr id="109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8930159" flipH="1" flipV="1">
            <a:off x="7919598" y="3878396"/>
            <a:ext cx="756745" cy="13429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14595" y="2627043"/>
            <a:ext cx="3532453" cy="3464391"/>
            <a:chOff x="4214595" y="2627043"/>
            <a:chExt cx="3532453" cy="34643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595" y="2627043"/>
              <a:ext cx="3532453" cy="3464391"/>
            </a:xfrm>
            <a:prstGeom prst="rect">
              <a:avLst/>
            </a:prstGeom>
          </p:spPr>
        </p:pic>
        <p:sp>
          <p:nvSpPr>
            <p:cNvPr id="112" name="Oval 111"/>
            <p:cNvSpPr/>
            <p:nvPr/>
          </p:nvSpPr>
          <p:spPr>
            <a:xfrm>
              <a:off x="4302783" y="2657523"/>
              <a:ext cx="3380278" cy="3380278"/>
            </a:xfrm>
            <a:prstGeom prst="ellipse">
              <a:avLst/>
            </a:prstGeom>
            <a:noFill/>
            <a:ln w="38100">
              <a:solidFill>
                <a:srgbClr val="009C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>
              <a:stCxn id="112" idx="0"/>
              <a:endCxn id="112" idx="4"/>
            </p:cNvCxnSpPr>
            <p:nvPr/>
          </p:nvCxnSpPr>
          <p:spPr>
            <a:xfrm>
              <a:off x="5992922" y="2657523"/>
              <a:ext cx="0" cy="3380278"/>
            </a:xfrm>
            <a:prstGeom prst="line">
              <a:avLst/>
            </a:prstGeom>
            <a:ln w="38100">
              <a:solidFill>
                <a:srgbClr val="009C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5990899" y="3805723"/>
              <a:ext cx="1607974" cy="513789"/>
            </a:xfrm>
            <a:prstGeom prst="line">
              <a:avLst/>
            </a:prstGeom>
            <a:ln w="38100">
              <a:solidFill>
                <a:srgbClr val="009C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 rot="20117596">
              <a:off x="6173717" y="4464269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b="1" dirty="0" smtClean="0">
                  <a:solidFill>
                    <a:srgbClr val="6CBBA6"/>
                  </a:solidFill>
                </a:rPr>
                <a:t>₾</a:t>
              </a:r>
              <a:endParaRPr lang="en-US" b="1" dirty="0">
                <a:solidFill>
                  <a:srgbClr val="6CBBA6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811468">
              <a:off x="6355386" y="4492435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200" b="1" dirty="0" smtClean="0">
                  <a:solidFill>
                    <a:srgbClr val="6CBBA6"/>
                  </a:solidFill>
                </a:rPr>
                <a:t>₾</a:t>
              </a:r>
              <a:endParaRPr lang="en-US" sz="1200" b="1" dirty="0">
                <a:solidFill>
                  <a:srgbClr val="6CBBA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1208347">
              <a:off x="6289225" y="4320067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400" b="1" dirty="0" smtClean="0">
                  <a:solidFill>
                    <a:srgbClr val="6CBBA6"/>
                  </a:solidFill>
                </a:rPr>
                <a:t>₾</a:t>
              </a:r>
              <a:endParaRPr lang="en-US" sz="1400" b="1" dirty="0">
                <a:solidFill>
                  <a:srgbClr val="6CBBA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გახდი შენი ფულის დეტექტივი!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ნაბიჯი: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ვმართო ფული ჭკვიანურად?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0772" y="2407519"/>
            <a:ext cx="6916802" cy="3859036"/>
          </a:xfrm>
          <a:prstGeom prst="rect">
            <a:avLst/>
          </a:prstGeom>
          <a:blipFill dpi="0" rotWithShape="1">
            <a:blip r:embed="rId19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6865222" y="3429000"/>
            <a:ext cx="4331034" cy="746118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ჩაიწერე ხარჯები: რაში რამდენი ფული დახარჯე?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791" y="1238242"/>
            <a:ext cx="3183209" cy="4717715"/>
          </a:xfrm>
          <a:prstGeom prst="rect">
            <a:avLst/>
          </a:prstGeom>
        </p:spPr>
      </p:pic>
      <p:sp>
        <p:nvSpPr>
          <p:cNvPr id="16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498136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ვიდეო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DF3C58E5-27BB-4A54-A953-58A30CF87311}"/>
              </a:ext>
            </a:extLst>
          </p:cNvPr>
          <p:cNvSpPr/>
          <p:nvPr/>
        </p:nvSpPr>
        <p:spPr>
          <a:xfrm>
            <a:off x="489117" y="1647450"/>
            <a:ext cx="3337560" cy="4080510"/>
          </a:xfrm>
          <a:custGeom>
            <a:avLst/>
            <a:gdLst>
              <a:gd name="connsiteX0" fmla="*/ 321751 w 5910192"/>
              <a:gd name="connsiteY0" fmla="*/ 78580 h 5774094"/>
              <a:gd name="connsiteX1" fmla="*/ 1120037 w 5910192"/>
              <a:gd name="connsiteY1" fmla="*/ 107609 h 5774094"/>
              <a:gd name="connsiteX2" fmla="*/ 2644037 w 5910192"/>
              <a:gd name="connsiteY2" fmla="*/ 78580 h 5774094"/>
              <a:gd name="connsiteX3" fmla="*/ 3964837 w 5910192"/>
              <a:gd name="connsiteY3" fmla="*/ 194695 h 5774094"/>
              <a:gd name="connsiteX4" fmla="*/ 5314665 w 5910192"/>
              <a:gd name="connsiteY4" fmla="*/ 165666 h 5774094"/>
              <a:gd name="connsiteX5" fmla="*/ 5837179 w 5910192"/>
              <a:gd name="connsiteY5" fmla="*/ 165666 h 5774094"/>
              <a:gd name="connsiteX6" fmla="*/ 5866208 w 5910192"/>
              <a:gd name="connsiteY6" fmla="*/ 978466 h 5774094"/>
              <a:gd name="connsiteX7" fmla="*/ 5909751 w 5910192"/>
              <a:gd name="connsiteY7" fmla="*/ 1936409 h 5774094"/>
              <a:gd name="connsiteX8" fmla="*/ 5837179 w 5910192"/>
              <a:gd name="connsiteY8" fmla="*/ 3068523 h 5774094"/>
              <a:gd name="connsiteX9" fmla="*/ 5779122 w 5910192"/>
              <a:gd name="connsiteY9" fmla="*/ 3982923 h 5774094"/>
              <a:gd name="connsiteX10" fmla="*/ 5822665 w 5910192"/>
              <a:gd name="connsiteY10" fmla="*/ 4665095 h 5774094"/>
              <a:gd name="connsiteX11" fmla="*/ 5880722 w 5910192"/>
              <a:gd name="connsiteY11" fmla="*/ 5187609 h 5774094"/>
              <a:gd name="connsiteX12" fmla="*/ 5764608 w 5910192"/>
              <a:gd name="connsiteY12" fmla="*/ 5623038 h 5774094"/>
              <a:gd name="connsiteX13" fmla="*/ 5096951 w 5910192"/>
              <a:gd name="connsiteY13" fmla="*/ 5739152 h 5774094"/>
              <a:gd name="connsiteX14" fmla="*/ 3877751 w 5910192"/>
              <a:gd name="connsiteY14" fmla="*/ 5768180 h 5774094"/>
              <a:gd name="connsiteX15" fmla="*/ 2455351 w 5910192"/>
              <a:gd name="connsiteY15" fmla="*/ 5724638 h 5774094"/>
              <a:gd name="connsiteX16" fmla="*/ 916837 w 5910192"/>
              <a:gd name="connsiteY16" fmla="*/ 5724638 h 5774094"/>
              <a:gd name="connsiteX17" fmla="*/ 263694 w 5910192"/>
              <a:gd name="connsiteY17" fmla="*/ 5724638 h 5774094"/>
              <a:gd name="connsiteX18" fmla="*/ 2437 w 5910192"/>
              <a:gd name="connsiteY18" fmla="*/ 5724638 h 5774094"/>
              <a:gd name="connsiteX19" fmla="*/ 133065 w 5910192"/>
              <a:gd name="connsiteY19" fmla="*/ 5056980 h 5774094"/>
              <a:gd name="connsiteX20" fmla="*/ 133065 w 5910192"/>
              <a:gd name="connsiteY20" fmla="*/ 4665095 h 5774094"/>
              <a:gd name="connsiteX21" fmla="*/ 133065 w 5910192"/>
              <a:gd name="connsiteY21" fmla="*/ 4055495 h 5774094"/>
              <a:gd name="connsiteX22" fmla="*/ 176608 w 5910192"/>
              <a:gd name="connsiteY22" fmla="*/ 2966923 h 5774094"/>
              <a:gd name="connsiteX23" fmla="*/ 162094 w 5910192"/>
              <a:gd name="connsiteY23" fmla="*/ 1530009 h 5774094"/>
              <a:gd name="connsiteX24" fmla="*/ 147579 w 5910192"/>
              <a:gd name="connsiteY24" fmla="*/ 615609 h 5774094"/>
              <a:gd name="connsiteX25" fmla="*/ 89522 w 5910192"/>
              <a:gd name="connsiteY25" fmla="*/ 267266 h 5774094"/>
              <a:gd name="connsiteX26" fmla="*/ 89522 w 5910192"/>
              <a:gd name="connsiteY26" fmla="*/ 6009 h 5774094"/>
              <a:gd name="connsiteX27" fmla="*/ 321751 w 5910192"/>
              <a:gd name="connsiteY27" fmla="*/ 78580 h 57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0192" h="5774094">
                <a:moveTo>
                  <a:pt x="321751" y="78580"/>
                </a:moveTo>
                <a:cubicBezTo>
                  <a:pt x="493504" y="95513"/>
                  <a:pt x="732989" y="107609"/>
                  <a:pt x="1120037" y="107609"/>
                </a:cubicBezTo>
                <a:cubicBezTo>
                  <a:pt x="1507085" y="107609"/>
                  <a:pt x="2169904" y="64066"/>
                  <a:pt x="2644037" y="78580"/>
                </a:cubicBezTo>
                <a:cubicBezTo>
                  <a:pt x="3118170" y="93094"/>
                  <a:pt x="3519732" y="180181"/>
                  <a:pt x="3964837" y="194695"/>
                </a:cubicBezTo>
                <a:cubicBezTo>
                  <a:pt x="4409942" y="209209"/>
                  <a:pt x="5002608" y="170504"/>
                  <a:pt x="5314665" y="165666"/>
                </a:cubicBezTo>
                <a:cubicBezTo>
                  <a:pt x="5626722" y="160828"/>
                  <a:pt x="5745255" y="30199"/>
                  <a:pt x="5837179" y="165666"/>
                </a:cubicBezTo>
                <a:cubicBezTo>
                  <a:pt x="5929103" y="301133"/>
                  <a:pt x="5854113" y="683342"/>
                  <a:pt x="5866208" y="978466"/>
                </a:cubicBezTo>
                <a:cubicBezTo>
                  <a:pt x="5878303" y="1273590"/>
                  <a:pt x="5914589" y="1588066"/>
                  <a:pt x="5909751" y="1936409"/>
                </a:cubicBezTo>
                <a:cubicBezTo>
                  <a:pt x="5904913" y="2284752"/>
                  <a:pt x="5858950" y="2727438"/>
                  <a:pt x="5837179" y="3068523"/>
                </a:cubicBezTo>
                <a:cubicBezTo>
                  <a:pt x="5815408" y="3409608"/>
                  <a:pt x="5781541" y="3716828"/>
                  <a:pt x="5779122" y="3982923"/>
                </a:cubicBezTo>
                <a:cubicBezTo>
                  <a:pt x="5776703" y="4249018"/>
                  <a:pt x="5805732" y="4464314"/>
                  <a:pt x="5822665" y="4665095"/>
                </a:cubicBezTo>
                <a:cubicBezTo>
                  <a:pt x="5839598" y="4865876"/>
                  <a:pt x="5890398" y="5027952"/>
                  <a:pt x="5880722" y="5187609"/>
                </a:cubicBezTo>
                <a:cubicBezTo>
                  <a:pt x="5871046" y="5347266"/>
                  <a:pt x="5895236" y="5531114"/>
                  <a:pt x="5764608" y="5623038"/>
                </a:cubicBezTo>
                <a:cubicBezTo>
                  <a:pt x="5633980" y="5714962"/>
                  <a:pt x="5411427" y="5714962"/>
                  <a:pt x="5096951" y="5739152"/>
                </a:cubicBezTo>
                <a:cubicBezTo>
                  <a:pt x="4782475" y="5763342"/>
                  <a:pt x="4318018" y="5770599"/>
                  <a:pt x="3877751" y="5768180"/>
                </a:cubicBezTo>
                <a:cubicBezTo>
                  <a:pt x="3437484" y="5765761"/>
                  <a:pt x="2948837" y="5731895"/>
                  <a:pt x="2455351" y="5724638"/>
                </a:cubicBezTo>
                <a:cubicBezTo>
                  <a:pt x="1961865" y="5717381"/>
                  <a:pt x="916837" y="5724638"/>
                  <a:pt x="916837" y="5724638"/>
                </a:cubicBezTo>
                <a:lnTo>
                  <a:pt x="263694" y="5724638"/>
                </a:lnTo>
                <a:cubicBezTo>
                  <a:pt x="111294" y="5724638"/>
                  <a:pt x="24208" y="5835914"/>
                  <a:pt x="2437" y="5724638"/>
                </a:cubicBezTo>
                <a:cubicBezTo>
                  <a:pt x="-19334" y="5613362"/>
                  <a:pt x="111294" y="5233570"/>
                  <a:pt x="133065" y="5056980"/>
                </a:cubicBezTo>
                <a:cubicBezTo>
                  <a:pt x="154836" y="4880390"/>
                  <a:pt x="133065" y="4665095"/>
                  <a:pt x="133065" y="4665095"/>
                </a:cubicBezTo>
                <a:cubicBezTo>
                  <a:pt x="133065" y="4498181"/>
                  <a:pt x="125808" y="4338524"/>
                  <a:pt x="133065" y="4055495"/>
                </a:cubicBezTo>
                <a:cubicBezTo>
                  <a:pt x="140322" y="3772466"/>
                  <a:pt x="171770" y="3387837"/>
                  <a:pt x="176608" y="2966923"/>
                </a:cubicBezTo>
                <a:cubicBezTo>
                  <a:pt x="181446" y="2546009"/>
                  <a:pt x="166932" y="1921895"/>
                  <a:pt x="162094" y="1530009"/>
                </a:cubicBezTo>
                <a:cubicBezTo>
                  <a:pt x="157256" y="1138123"/>
                  <a:pt x="159674" y="826066"/>
                  <a:pt x="147579" y="615609"/>
                </a:cubicBezTo>
                <a:cubicBezTo>
                  <a:pt x="135484" y="405152"/>
                  <a:pt x="99198" y="368866"/>
                  <a:pt x="89522" y="267266"/>
                </a:cubicBezTo>
                <a:cubicBezTo>
                  <a:pt x="79846" y="165666"/>
                  <a:pt x="50817" y="35038"/>
                  <a:pt x="89522" y="6009"/>
                </a:cubicBezTo>
                <a:cubicBezTo>
                  <a:pt x="128227" y="-23020"/>
                  <a:pt x="149998" y="61647"/>
                  <a:pt x="321751" y="78580"/>
                </a:cubicBezTo>
                <a:close/>
              </a:path>
            </a:pathLst>
          </a:cu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150612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მსოფლიოში 1924 წლიდან აღინიშნება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2665716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საქართველოში უკვე მე-14 წელია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3825310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დღის სიმბოლო - ჭიანჭველა „</a:t>
            </a:r>
            <a:r>
              <a:rPr lang="ka-GE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გროვია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07" y="1944630"/>
            <a:ext cx="2600325" cy="3486150"/>
          </a:xfrm>
          <a:prstGeom prst="rect">
            <a:avLst/>
          </a:prstGeom>
        </p:spPr>
      </p:pic>
      <p:pic>
        <p:nvPicPr>
          <p:cNvPr id="22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944720" y="432391"/>
            <a:ext cx="914400" cy="9144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დღე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1C1C03CA-520F-45E1-9205-4495BCBAF9D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430</Words>
  <Application>Microsoft Office PowerPoint</Application>
  <PresentationFormat>Widescreen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 Neue LT GEO 65 Medium</vt:lpstr>
      <vt:lpstr>Sylfaen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87</cp:revision>
  <dcterms:created xsi:type="dcterms:W3CDTF">2025-09-16T12:45:44Z</dcterms:created>
  <dcterms:modified xsi:type="dcterms:W3CDTF">2025-09-18T11:09:33Z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9dd30364-ccfd-43b0-9008-ae7a9373ca00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